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jX1x5OGzgiVF9i1XwS+S6Ts5za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4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b763a677a8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2b763a677a8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b763a677a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g2b763a677a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b763a677a8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g2b763a677a8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b763a677a8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g2b763a677a8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b763a677a8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g2b763a677a8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68a799600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g268a799600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b763a677a8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g2b763a677a8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b763a677a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g2b763a677a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b763a677a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g2b763a677a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b763a677a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2b763a677a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ba4d21145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2ba4d21145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ba4d21145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2ba4d21145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b763a677a8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2b763a677a8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b763a677a8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2b763a677a8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b763a677a8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2b763a677a8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uS8QceEqh8dsiPPxRLOn77z7954I-XS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2434800" y="654475"/>
            <a:ext cx="3830100" cy="21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Demografie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Roveři</a:t>
            </a:r>
            <a:endParaRPr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Oddíly</a:t>
            </a:r>
            <a:endParaRPr/>
          </a:p>
        </p:txBody>
      </p:sp>
      <p:sp>
        <p:nvSpPr>
          <p:cNvPr id="55" name="Google Shape;55;p1"/>
          <p:cNvSpPr txBox="1">
            <a:spLocks noGrp="1"/>
          </p:cNvSpPr>
          <p:nvPr>
            <p:ph type="subTitle" idx="1"/>
          </p:nvPr>
        </p:nvSpPr>
        <p:spPr>
          <a:xfrm>
            <a:off x="311700" y="41374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81818"/>
              <a:buNone/>
            </a:pPr>
            <a:r>
              <a:rPr lang="cs"/>
              <a:t>prezentace zjištění z analýz: Kvalifikace její využití + starší predikce růstu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81818"/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88118"/>
              <a:buNone/>
            </a:pPr>
            <a:r>
              <a:rPr lang="cs" sz="1311" u="sng" dirty="0">
                <a:solidFill>
                  <a:schemeClr val="hlink"/>
                </a:solidFill>
                <a:hlinkClick r:id="rId3"/>
              </a:rPr>
              <a:t>https://docs.google.com/document/d/1uS8QceEqh8dsiPPxRLOn77z7954I-XSK</a:t>
            </a:r>
            <a:endParaRPr sz="1311" dirty="0"/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4350" y="1184700"/>
            <a:ext cx="1476375" cy="25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30675" y="164525"/>
            <a:ext cx="1943825" cy="189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64900" y="2384500"/>
            <a:ext cx="1793149" cy="134337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 txBox="1"/>
          <p:nvPr/>
        </p:nvSpPr>
        <p:spPr>
          <a:xfrm>
            <a:off x="7350900" y="4786625"/>
            <a:ext cx="1793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 i="1">
                <a:solidFill>
                  <a:srgbClr val="595959"/>
                </a:solidFill>
              </a:rPr>
              <a:t>Imrahil únor-2024</a:t>
            </a:r>
            <a:endParaRPr sz="1500" i="1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g2b763a677a8_0_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450" y="994200"/>
            <a:ext cx="1476375" cy="254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2b763a677a8_0_58"/>
          <p:cNvSpPr txBox="1">
            <a:spLocks noGrp="1"/>
          </p:cNvSpPr>
          <p:nvPr>
            <p:ph type="title"/>
          </p:nvPr>
        </p:nvSpPr>
        <p:spPr>
          <a:xfrm>
            <a:off x="2089700" y="429256"/>
            <a:ext cx="6914700" cy="37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cs"/>
              <a:t>“Já dvacetiletý rover”…</a:t>
            </a:r>
            <a:endParaRPr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cs" sz="2300"/>
              <a:t>kolik nás je a bude ?</a:t>
            </a:r>
            <a:endParaRPr sz="2300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cs" sz="2300"/>
              <a:t>co v Junáku děláme ?</a:t>
            </a:r>
            <a:endParaRPr sz="2300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cs" sz="2300"/>
              <a:t>v jakém rozsahu přijímáme odpovědné funkce ?</a:t>
            </a:r>
            <a:endParaRPr sz="23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cs" sz="1500"/>
              <a:t>Není příliš podstatné jestli ve 20 nebo nějaký rok před či poté protože příchod DN v tomto věku je marginální - prakticky všichni roveři kteří přijmou funkci si věkem 20 let v Junáku projdou a je možné se k němu vztahovat.</a:t>
            </a:r>
            <a:endParaRPr sz="1500"/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6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g2b763a677a8_0_4" title="Graf"/>
          <p:cNvPicPr preferRelativeResize="0"/>
          <p:nvPr/>
        </p:nvPicPr>
        <p:blipFill rotWithShape="1">
          <a:blip r:embed="rId3">
            <a:alphaModFix/>
          </a:blip>
          <a:srcRect t="10546"/>
          <a:stretch/>
        </p:blipFill>
        <p:spPr>
          <a:xfrm>
            <a:off x="152400" y="621300"/>
            <a:ext cx="7352349" cy="397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g2b763a677a8_0_4"/>
          <p:cNvCxnSpPr/>
          <p:nvPr/>
        </p:nvCxnSpPr>
        <p:spPr>
          <a:xfrm rot="10800000" flipH="1">
            <a:off x="2186855" y="3144801"/>
            <a:ext cx="4116600" cy="35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3" name="Google Shape;193;g2b763a677a8_0_4"/>
          <p:cNvCxnSpPr/>
          <p:nvPr/>
        </p:nvCxnSpPr>
        <p:spPr>
          <a:xfrm rot="10800000" flipH="1">
            <a:off x="4788093" y="1808867"/>
            <a:ext cx="1509300" cy="17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4" name="Google Shape;194;g2b763a677a8_0_4"/>
          <p:cNvCxnSpPr/>
          <p:nvPr/>
        </p:nvCxnSpPr>
        <p:spPr>
          <a:xfrm flipH="1">
            <a:off x="6231797" y="1803234"/>
            <a:ext cx="18000" cy="1329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5" name="Google Shape;195;g2b763a677a8_0_4"/>
          <p:cNvSpPr txBox="1"/>
          <p:nvPr/>
        </p:nvSpPr>
        <p:spPr>
          <a:xfrm>
            <a:off x="6231758" y="2199900"/>
            <a:ext cx="15660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" sz="1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více než 2 násobek</a:t>
            </a:r>
            <a:endParaRPr sz="1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" sz="1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během cca 10 let</a:t>
            </a:r>
            <a:endParaRPr sz="1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2b763a677a8_0_4"/>
          <p:cNvSpPr txBox="1">
            <a:spLocks noGrp="1"/>
          </p:cNvSpPr>
          <p:nvPr>
            <p:ph type="body" idx="1"/>
          </p:nvPr>
        </p:nvSpPr>
        <p:spPr>
          <a:xfrm>
            <a:off x="194550" y="4597400"/>
            <a:ext cx="89496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 sz="1200"/>
              <a:t>Každý rok Junáku dospěje ke 20 letům víc a víc roverů (bylo to kolem 1000, nyní již je to přes 1500, ale za pár let přes 2000).</a:t>
            </a:r>
            <a:endParaRPr sz="1200"/>
          </a:p>
        </p:txBody>
      </p:sp>
      <p:sp>
        <p:nvSpPr>
          <p:cNvPr id="197" name="Google Shape;197;g2b763a677a8_0_4"/>
          <p:cNvSpPr txBox="1">
            <a:spLocks noGrp="1"/>
          </p:cNvSpPr>
          <p:nvPr>
            <p:ph type="body" idx="1"/>
          </p:nvPr>
        </p:nvSpPr>
        <p:spPr>
          <a:xfrm>
            <a:off x="194550" y="70325"/>
            <a:ext cx="89496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 sz="2800"/>
              <a:t>Roveři ve věku 20 let v organizaci</a:t>
            </a:r>
            <a:endParaRPr sz="2800"/>
          </a:p>
        </p:txBody>
      </p:sp>
      <p:sp>
        <p:nvSpPr>
          <p:cNvPr id="198" name="Google Shape;198;g2b763a677a8_0_4"/>
          <p:cNvSpPr txBox="1"/>
          <p:nvPr/>
        </p:nvSpPr>
        <p:spPr>
          <a:xfrm>
            <a:off x="7079850" y="4276088"/>
            <a:ext cx="12699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rok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2b763a677a8_0_4"/>
          <p:cNvSpPr txBox="1"/>
          <p:nvPr/>
        </p:nvSpPr>
        <p:spPr>
          <a:xfrm rot="-5400000">
            <a:off x="-216875" y="1327273"/>
            <a:ext cx="9084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počet členů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0" name="Google Shape;200;g2b763a677a8_0_4"/>
          <p:cNvCxnSpPr/>
          <p:nvPr/>
        </p:nvCxnSpPr>
        <p:spPr>
          <a:xfrm rot="10800000">
            <a:off x="3550250" y="2558325"/>
            <a:ext cx="527400" cy="2913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01" name="Google Shape;201;g2b763a677a8_0_4"/>
          <p:cNvSpPr txBox="1"/>
          <p:nvPr/>
        </p:nvSpPr>
        <p:spPr>
          <a:xfrm>
            <a:off x="3395400" y="2627800"/>
            <a:ext cx="24771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" sz="1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(nyní již téměř v ½ procesu růstu)</a:t>
            </a:r>
            <a:endParaRPr sz="1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b763a677a8_0_68"/>
          <p:cNvSpPr txBox="1">
            <a:spLocks noGrp="1"/>
          </p:cNvSpPr>
          <p:nvPr>
            <p:ph type="title"/>
          </p:nvPr>
        </p:nvSpPr>
        <p:spPr>
          <a:xfrm>
            <a:off x="319575" y="277530"/>
            <a:ext cx="8514300" cy="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Co rover - to čekatel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94444"/>
              <a:buNone/>
            </a:pPr>
            <a:endParaRPr sz="1600"/>
          </a:p>
        </p:txBody>
      </p:sp>
      <p:pic>
        <p:nvPicPr>
          <p:cNvPr id="207" name="Google Shape;207;g2b763a677a8_0_68" title="Gra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725" y="846363"/>
            <a:ext cx="6600825" cy="305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2b763a677a8_0_68"/>
          <p:cNvSpPr txBox="1">
            <a:spLocks noGrp="1"/>
          </p:cNvSpPr>
          <p:nvPr>
            <p:ph type="title"/>
          </p:nvPr>
        </p:nvSpPr>
        <p:spPr>
          <a:xfrm>
            <a:off x="229875" y="4184350"/>
            <a:ext cx="85143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9259"/>
              <a:buNone/>
            </a:pPr>
            <a:r>
              <a:rPr lang="cs" sz="1200"/>
              <a:t>pokud se nezmění přístup k čekatelce, pravděpodobně dále poroste ještě několik let s počtem roverů zájem i o čekatelské kurzy,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9259"/>
              <a:buNone/>
            </a:pPr>
            <a:r>
              <a:rPr lang="cs" sz="1200">
                <a:solidFill>
                  <a:srgbClr val="FF0000"/>
                </a:solidFill>
              </a:rPr>
              <a:t>edit duben 2024: růst zájmu o ČZ není potvrzen</a:t>
            </a:r>
            <a:r>
              <a:rPr lang="cs" sz="1200"/>
              <a:t> 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11111"/>
              <a:buNone/>
            </a:pPr>
            <a:r>
              <a:rPr lang="cs" sz="1000"/>
              <a:t>předpoklad je takový, že roveři ve věku kolem 18ti let často ještě nemají jasně domluvené předání funkce ve vedení oddílu, ale už je utvořený okruh potenciálních následníků - který absolvuje ČZ - tzv. na zkušenou. To ve dvoustupňovém vzdělávání má smysl.</a:t>
            </a:r>
            <a:br>
              <a:rPr lang="cs" sz="1000"/>
            </a:br>
            <a:r>
              <a:rPr lang="cs" sz="1000"/>
              <a:t>U VZ je pak přístup jiný - ta se daleko více rozvažuje a absolvuje často až po přijetí funkce (viz dále).</a:t>
            </a:r>
            <a:endParaRPr sz="1000"/>
          </a:p>
        </p:txBody>
      </p:sp>
      <p:sp>
        <p:nvSpPr>
          <p:cNvPr id="209" name="Google Shape;209;g2b763a677a8_0_68"/>
          <p:cNvSpPr/>
          <p:nvPr/>
        </p:nvSpPr>
        <p:spPr>
          <a:xfrm>
            <a:off x="1443650" y="1152050"/>
            <a:ext cx="1509000" cy="8400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2b763a677a8_0_68"/>
          <p:cNvSpPr txBox="1"/>
          <p:nvPr/>
        </p:nvSpPr>
        <p:spPr>
          <a:xfrm>
            <a:off x="2828633" y="1337350"/>
            <a:ext cx="15660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" sz="1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na ČZ jezdí nejvíce roveři 17-18 let</a:t>
            </a:r>
            <a:endParaRPr sz="1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2b763a677a8_0_68"/>
          <p:cNvSpPr txBox="1"/>
          <p:nvPr/>
        </p:nvSpPr>
        <p:spPr>
          <a:xfrm>
            <a:off x="7286550" y="2555800"/>
            <a:ext cx="17550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" sz="1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 konce roverského věku dosáhne podíl roverů s ČZ až </a:t>
            </a:r>
            <a:r>
              <a:rPr lang="cs" sz="1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60%</a:t>
            </a:r>
            <a:br>
              <a:rPr lang="cs" sz="1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" sz="9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(i tím že odcházejí spíše méně aktivní členové)</a:t>
            </a:r>
            <a:endParaRPr sz="7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2" name="Google Shape;212;g2b763a677a8_0_68"/>
          <p:cNvCxnSpPr/>
          <p:nvPr/>
        </p:nvCxnSpPr>
        <p:spPr>
          <a:xfrm flipH="1">
            <a:off x="4815475" y="2752650"/>
            <a:ext cx="2538000" cy="565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3" name="Google Shape;213;g2b763a677a8_0_68"/>
          <p:cNvCxnSpPr/>
          <p:nvPr/>
        </p:nvCxnSpPr>
        <p:spPr>
          <a:xfrm rot="10800000">
            <a:off x="3078800" y="3798900"/>
            <a:ext cx="774900" cy="2514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14" name="Google Shape;214;g2b763a677a8_0_68"/>
          <p:cNvSpPr txBox="1"/>
          <p:nvPr/>
        </p:nvSpPr>
        <p:spPr>
          <a:xfrm>
            <a:off x="3782925" y="3866425"/>
            <a:ext cx="2721900" cy="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" sz="1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Ve 20 má ČZ cca </a:t>
            </a:r>
            <a:r>
              <a:rPr lang="cs" sz="1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40-50%</a:t>
            </a:r>
            <a:r>
              <a:rPr lang="cs" sz="1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roverů</a:t>
            </a:r>
            <a:endParaRPr sz="1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2b763a677a8_0_68"/>
          <p:cNvSpPr txBox="1"/>
          <p:nvPr/>
        </p:nvSpPr>
        <p:spPr>
          <a:xfrm>
            <a:off x="6410475" y="3590738"/>
            <a:ext cx="12699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věk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2b763a677a8_0_68"/>
          <p:cNvSpPr txBox="1"/>
          <p:nvPr/>
        </p:nvSpPr>
        <p:spPr>
          <a:xfrm rot="-5400000">
            <a:off x="356575" y="1294295"/>
            <a:ext cx="8019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počet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2b763a677a8_0_68"/>
          <p:cNvSpPr txBox="1"/>
          <p:nvPr/>
        </p:nvSpPr>
        <p:spPr>
          <a:xfrm>
            <a:off x="1490875" y="2966450"/>
            <a:ext cx="2721900" cy="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 dřívějších let </a:t>
            </a:r>
            <a:br>
              <a:rPr lang="c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nejsou úplná data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b763a677a8_0_125"/>
          <p:cNvSpPr/>
          <p:nvPr/>
        </p:nvSpPr>
        <p:spPr>
          <a:xfrm>
            <a:off x="165150" y="4467150"/>
            <a:ext cx="1415700" cy="53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2b763a677a8_0_1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cs"/>
              <a:t>A co vůdcovská zkouška ?</a:t>
            </a:r>
            <a:endParaRPr/>
          </a:p>
        </p:txBody>
      </p:sp>
      <p:pic>
        <p:nvPicPr>
          <p:cNvPr id="224" name="Google Shape;224;g2b763a677a8_0_125" title="Gra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250" y="1205975"/>
            <a:ext cx="5251051" cy="348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2b763a677a8_0_125"/>
          <p:cNvSpPr txBox="1"/>
          <p:nvPr/>
        </p:nvSpPr>
        <p:spPr>
          <a:xfrm>
            <a:off x="4217975" y="3935825"/>
            <a:ext cx="3320700" cy="104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Koláčový graf ukazuje kde se absolventi VZ zapojí v průběhu následujících 6ti let (zobrazena je nejvyšší pozice které v té době dosáhnou).</a:t>
            </a:r>
            <a:endParaRPr sz="1000" b="0" i="0" u="none" strike="noStrike" cap="none">
              <a:solidFill>
                <a:srgbClr val="44474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Data odpovídají absolventům, kteří složili zkoušku před 6ti a více lety.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2b763a677a8_0_125"/>
          <p:cNvSpPr txBox="1"/>
          <p:nvPr/>
        </p:nvSpPr>
        <p:spPr>
          <a:xfrm>
            <a:off x="94275" y="3842975"/>
            <a:ext cx="1608900" cy="12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cs" sz="1050" b="0" i="0" u="none" strike="noStrike" cap="none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Jen 10% osob skládá VZ a následně pak nevykonává pozici vedoucího či zástupce.</a:t>
            </a:r>
            <a:endParaRPr sz="1050" b="0" i="0" u="none" strike="noStrike" cap="none">
              <a:solidFill>
                <a:srgbClr val="44474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cs" sz="1050" b="0" i="0" u="none" strike="noStrike" cap="none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Tedy </a:t>
            </a:r>
            <a:r>
              <a:rPr lang="cs" sz="1050" b="1" i="0" u="none" strike="noStrike" cap="none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jen málokdo dělá VZ když nutně nemusí.</a:t>
            </a:r>
            <a:endParaRPr sz="1050" b="1" i="0" u="none" strike="noStrike" cap="none">
              <a:solidFill>
                <a:srgbClr val="44474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7" name="Google Shape;227;g2b763a677a8_0_1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76950" y="445025"/>
            <a:ext cx="3916474" cy="21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2b763a677a8_0_125"/>
          <p:cNvSpPr txBox="1"/>
          <p:nvPr/>
        </p:nvSpPr>
        <p:spPr>
          <a:xfrm>
            <a:off x="6095125" y="2545625"/>
            <a:ext cx="2798100" cy="51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Graf ukazuje časovou vazbu skládání VZ na čase jmenování do funkce VO či ZVO.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g2b763a677a8_0_134" title="Gra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150" y="968775"/>
            <a:ext cx="6189174" cy="404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2b763a677a8_0_134"/>
          <p:cNvSpPr txBox="1">
            <a:spLocks noGrp="1"/>
          </p:cNvSpPr>
          <p:nvPr>
            <p:ph type="title"/>
          </p:nvPr>
        </p:nvSpPr>
        <p:spPr>
          <a:xfrm>
            <a:off x="311700" y="327050"/>
            <a:ext cx="8520600" cy="9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Roveři - dostatečné personální zdroje pro vedení oddílů ?</a:t>
            </a:r>
            <a:endParaRPr/>
          </a:p>
        </p:txBody>
      </p:sp>
      <p:sp>
        <p:nvSpPr>
          <p:cNvPr id="235" name="Google Shape;235;g2b763a677a8_0_134"/>
          <p:cNvSpPr txBox="1"/>
          <p:nvPr/>
        </p:nvSpPr>
        <p:spPr>
          <a:xfrm>
            <a:off x="6645325" y="968775"/>
            <a:ext cx="2187000" cy="257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cs" sz="1050" b="0" i="0" u="none" strike="noStrike" cap="none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Graf ukazuje počty roverů ve 20 (referenční věk) - srovnáváno s počty absolventů VZ </a:t>
            </a:r>
            <a:br>
              <a:rPr lang="cs" sz="1050" b="0" i="0" u="none" strike="noStrike" cap="none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cs" sz="1050" b="0" i="0" u="none" strike="noStrike" cap="none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- z nichž 80% jsou roveři</a:t>
            </a:r>
            <a:endParaRPr sz="1050" b="0" i="0" u="none" strike="noStrike" cap="none">
              <a:solidFill>
                <a:srgbClr val="44474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cs" sz="1050" b="0" i="0" u="none" strike="noStrike" cap="none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- 90% absolventů jde do vedení oddílů</a:t>
            </a:r>
            <a:endParaRPr sz="1050" b="0" i="0" u="none" strike="noStrike" cap="none">
              <a:solidFill>
                <a:srgbClr val="44474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44474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cs" sz="1050" b="0" i="0" u="none" strike="noStrike" cap="none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počet absolventů dlouhodobě koreluje s počtem asi </a:t>
            </a:r>
            <a:r>
              <a:rPr lang="cs" sz="1050" b="1" i="0" u="none" strike="noStrike" cap="none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30% roverů</a:t>
            </a:r>
            <a:r>
              <a:rPr lang="cs" sz="1050" b="0" i="0" u="none" strike="noStrike" cap="none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v referenčním věku 20 let.</a:t>
            </a:r>
            <a:endParaRPr sz="1050" b="0" i="0" u="none" strike="noStrike" cap="none">
              <a:solidFill>
                <a:srgbClr val="44474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44474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cs" sz="1050" b="0" i="0" u="none" strike="noStrike" cap="none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To je dlouhodobě </a:t>
            </a:r>
            <a:r>
              <a:rPr lang="cs" sz="1050" b="1" i="0" u="none" strike="noStrike" cap="none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více než dostatečné</a:t>
            </a:r>
            <a:r>
              <a:rPr lang="cs" sz="1050" b="0" i="0" u="none" strike="noStrike" cap="none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(viz scénáře růstu)</a:t>
            </a:r>
            <a:endParaRPr sz="1050" b="0" i="0" u="none" strike="noStrike" cap="none">
              <a:solidFill>
                <a:srgbClr val="44474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6" name="Google Shape;236;g2b763a677a8_0_134" title="Gra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4500" y="3710950"/>
            <a:ext cx="2102175" cy="1299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2b763a677a8_0_134"/>
          <p:cNvSpPr txBox="1"/>
          <p:nvPr/>
        </p:nvSpPr>
        <p:spPr>
          <a:xfrm>
            <a:off x="5585525" y="4689588"/>
            <a:ext cx="12699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rok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g2b763a677a8_0_134"/>
          <p:cNvSpPr txBox="1"/>
          <p:nvPr/>
        </p:nvSpPr>
        <p:spPr>
          <a:xfrm rot="-5400000">
            <a:off x="183550" y="1797795"/>
            <a:ext cx="8019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počet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g268a7996005_0_22" title="Gra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4086650" cy="280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g268a7996005_0_22" title="Gra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58725" y="113075"/>
            <a:ext cx="4086650" cy="277857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268a7996005_0_22"/>
          <p:cNvSpPr txBox="1">
            <a:spLocks noGrp="1"/>
          </p:cNvSpPr>
          <p:nvPr>
            <p:ph type="body" idx="1"/>
          </p:nvPr>
        </p:nvSpPr>
        <p:spPr>
          <a:xfrm>
            <a:off x="2216275" y="3516625"/>
            <a:ext cx="3779100" cy="12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8571"/>
              <a:buNone/>
            </a:pPr>
            <a:r>
              <a:rPr lang="cs" sz="1400"/>
              <a:t>Je dostatek roverů pro ZNO ?</a:t>
            </a:r>
            <a:br>
              <a:rPr lang="cs" sz="1400"/>
            </a:br>
            <a:r>
              <a:rPr lang="cs" sz="1400"/>
              <a:t>ANO - i pro nebývalý nárůst nových oddílů </a:t>
            </a:r>
            <a:br>
              <a:rPr lang="cs" sz="1400"/>
            </a:br>
            <a:r>
              <a:rPr lang="cs" sz="1400"/>
              <a:t>(až 100/rok - což by bylo ideální pro zdravý růst ca 2500 členů/rok)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8571"/>
              <a:buNone/>
            </a:pP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8571"/>
              <a:buNone/>
            </a:pPr>
            <a:r>
              <a:rPr lang="cs" sz="1400"/>
              <a:t>Ale ZNO roveři nedělají zdaleka v dostatečné míře</a:t>
            </a:r>
            <a:br>
              <a:rPr lang="cs" sz="1400"/>
            </a:br>
            <a:r>
              <a:rPr lang="cs" sz="1400"/>
              <a:t>(nejsou dost motivovaní ? Převažuje strach ?)</a:t>
            </a:r>
            <a:endParaRPr sz="1400"/>
          </a:p>
        </p:txBody>
      </p:sp>
      <p:pic>
        <p:nvPicPr>
          <p:cNvPr id="246" name="Google Shape;246;g268a7996005_0_22" title="Gra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35651" y="3055275"/>
            <a:ext cx="2875024" cy="201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268a7996005_0_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9399" y="3459099"/>
            <a:ext cx="1796600" cy="12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g268a7996005_0_22"/>
          <p:cNvSpPr txBox="1"/>
          <p:nvPr/>
        </p:nvSpPr>
        <p:spPr>
          <a:xfrm>
            <a:off x="2752650" y="1226300"/>
            <a:ext cx="1557300" cy="6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" sz="1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NEVYUŽIT</a:t>
            </a:r>
            <a:r>
              <a:rPr lang="cs" sz="1600">
                <a:solidFill>
                  <a:srgbClr val="FF0000"/>
                </a:solidFill>
              </a:rPr>
              <a:t>Ý</a:t>
            </a:r>
            <a:r>
              <a:rPr lang="cs" sz="1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600">
                <a:solidFill>
                  <a:srgbClr val="FF0000"/>
                </a:solidFill>
              </a:rPr>
              <a:t>POTENCIÁL</a:t>
            </a:r>
            <a:endParaRPr sz="16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268a7996005_0_22"/>
          <p:cNvSpPr txBox="1"/>
          <p:nvPr/>
        </p:nvSpPr>
        <p:spPr>
          <a:xfrm rot="-540040">
            <a:off x="6871858" y="1172820"/>
            <a:ext cx="1848562" cy="311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cs" sz="1100">
                <a:solidFill>
                  <a:srgbClr val="FF0000"/>
                </a:solidFill>
              </a:rPr>
              <a:t>NEVYUŽITÝ</a:t>
            </a:r>
            <a:r>
              <a:rPr lang="cs" sz="11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100">
                <a:solidFill>
                  <a:srgbClr val="FF0000"/>
                </a:solidFill>
              </a:rPr>
              <a:t>POTENCIÁL</a:t>
            </a:r>
            <a:endParaRPr sz="11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268a7996005_0_22"/>
          <p:cNvSpPr txBox="1"/>
          <p:nvPr/>
        </p:nvSpPr>
        <p:spPr>
          <a:xfrm rot="-540040">
            <a:off x="7370633" y="3907270"/>
            <a:ext cx="1848562" cy="311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cs"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plně využité </a:t>
            </a:r>
            <a:br>
              <a:rPr lang="cs"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"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personální zdroje</a:t>
            </a:r>
            <a:endParaRPr sz="11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268a7996005_0_22"/>
          <p:cNvSpPr txBox="1"/>
          <p:nvPr/>
        </p:nvSpPr>
        <p:spPr>
          <a:xfrm>
            <a:off x="634100" y="3195325"/>
            <a:ext cx="2034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pokles ZNO v roce 2023 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268a7996005_0_22"/>
          <p:cNvSpPr txBox="1"/>
          <p:nvPr/>
        </p:nvSpPr>
        <p:spPr>
          <a:xfrm>
            <a:off x="1275575" y="2245350"/>
            <a:ext cx="2707500" cy="6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" sz="1600"/>
              <a:t>ZAPOJENÍ</a:t>
            </a:r>
            <a:r>
              <a:rPr lang="c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ROVEŘI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268a7996005_0_22"/>
          <p:cNvSpPr txBox="1"/>
          <p:nvPr/>
        </p:nvSpPr>
        <p:spPr>
          <a:xfrm>
            <a:off x="5859850" y="2148638"/>
            <a:ext cx="2707500" cy="6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" sz="1600">
                <a:solidFill>
                  <a:schemeClr val="dk1"/>
                </a:solidFill>
              </a:rPr>
              <a:t>ZAPOJENÍ </a:t>
            </a:r>
            <a:r>
              <a:rPr lang="c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ROVEŘI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268a7996005_0_22"/>
          <p:cNvSpPr txBox="1"/>
          <p:nvPr/>
        </p:nvSpPr>
        <p:spPr>
          <a:xfrm>
            <a:off x="6397650" y="4490688"/>
            <a:ext cx="2707500" cy="6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" sz="1600">
                <a:solidFill>
                  <a:schemeClr val="dk1"/>
                </a:solidFill>
              </a:rPr>
              <a:t>ZAPOJENÍ </a:t>
            </a:r>
            <a:r>
              <a:rPr lang="c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ROVEŘI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b763a677a8_0_139"/>
          <p:cNvSpPr txBox="1">
            <a:spLocks noGrp="1"/>
          </p:cNvSpPr>
          <p:nvPr>
            <p:ph type="title"/>
          </p:nvPr>
        </p:nvSpPr>
        <p:spPr>
          <a:xfrm>
            <a:off x="370700" y="3187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Regiony</a:t>
            </a:r>
            <a:endParaRPr/>
          </a:p>
        </p:txBody>
      </p:sp>
      <p:pic>
        <p:nvPicPr>
          <p:cNvPr id="260" name="Google Shape;260;g2b763a677a8_0_139" title="Graf"/>
          <p:cNvPicPr preferRelativeResize="0"/>
          <p:nvPr/>
        </p:nvPicPr>
        <p:blipFill rotWithShape="1">
          <a:blip r:embed="rId3">
            <a:alphaModFix/>
          </a:blip>
          <a:srcRect t="11792"/>
          <a:stretch/>
        </p:blipFill>
        <p:spPr>
          <a:xfrm>
            <a:off x="2799175" y="265000"/>
            <a:ext cx="4600575" cy="234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2b763a677a8_0_139"/>
          <p:cNvSpPr txBox="1"/>
          <p:nvPr/>
        </p:nvSpPr>
        <p:spPr>
          <a:xfrm>
            <a:off x="847500" y="1083800"/>
            <a:ext cx="2030400" cy="90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cs" sz="1050" b="0" i="0" u="none" strike="noStrike" cap="none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- </a:t>
            </a:r>
            <a:r>
              <a:rPr lang="cs" sz="1050" b="1" i="0" u="none" strike="noStrike" cap="none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½ členů</a:t>
            </a:r>
            <a:r>
              <a:rPr lang="cs" sz="1050" b="0" i="0" u="none" strike="noStrike" cap="none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máme v menších sídlech do 15 000 obyvatel</a:t>
            </a:r>
            <a:endParaRPr sz="1050" b="0" i="0" u="none" strike="noStrike" cap="none">
              <a:solidFill>
                <a:srgbClr val="44474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cs" sz="1050" b="0" i="0" u="none" strike="noStrike" cap="none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- </a:t>
            </a:r>
            <a:r>
              <a:rPr lang="cs" sz="1050" b="1" i="0" u="none" strike="noStrike" cap="none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⅓ členů </a:t>
            </a:r>
            <a:r>
              <a:rPr lang="cs" sz="1050" b="0" i="0" u="none" strike="noStrike" cap="none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dokonce v sídlech do 7 000 obyvatel</a:t>
            </a:r>
            <a:endParaRPr sz="1050" b="0" i="0" u="none" strike="noStrike" cap="none">
              <a:solidFill>
                <a:srgbClr val="44474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2" name="Google Shape;262;g2b763a677a8_0_1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2761450"/>
            <a:ext cx="3726815" cy="222965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2b763a677a8_0_139"/>
          <p:cNvSpPr txBox="1"/>
          <p:nvPr/>
        </p:nvSpPr>
        <p:spPr>
          <a:xfrm>
            <a:off x="3879225" y="3356875"/>
            <a:ext cx="2594400" cy="146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cs" sz="1050" b="0" i="0" u="none" strike="noStrike" cap="none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 menších sídlech je významně méně registrovaných roverů ve VŠ věku (a to řada z nich právě studuje - takže není fyzicky přítomna) - tedy nevedou děti.</a:t>
            </a:r>
            <a:endParaRPr sz="1050" b="0" i="0" u="none" strike="noStrike" cap="none">
              <a:solidFill>
                <a:srgbClr val="44474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44474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cs" sz="1050" b="1" i="0" u="none" strike="noStrike" cap="none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 menších sídlech ani po nárůstu počtu roverů jich nebude dostatek.</a:t>
            </a:r>
            <a:endParaRPr sz="1050" b="1" i="0" u="none" strike="noStrike" cap="none">
              <a:solidFill>
                <a:srgbClr val="44474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g2b763a677a8_0_139"/>
          <p:cNvSpPr txBox="1"/>
          <p:nvPr/>
        </p:nvSpPr>
        <p:spPr>
          <a:xfrm>
            <a:off x="2846125" y="265004"/>
            <a:ext cx="12699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Podíl členů dle velikosti sídla: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6"/>
          <p:cNvSpPr txBox="1"/>
          <p:nvPr/>
        </p:nvSpPr>
        <p:spPr>
          <a:xfrm>
            <a:off x="248750" y="850175"/>
            <a:ext cx="8851200" cy="41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Dosud každý 3-4 rover absolvoval VZ a šel do vedení oddílu, </a:t>
            </a:r>
            <a:r>
              <a:rPr lang="c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cca každý druhý měl ČZ.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Pokud bude růst počet roverů a bude stagnovat ZNO půjde do vedení oddílů třeba až každý 8mý ?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 budou dělat ti ostatní co by dnes šli do vedení ?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-"/>
            </a:pPr>
            <a:r>
              <a:rPr lang="c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budou se držet jen čistě roveringu ? Je to optimální a naplňující i ve starším věku ?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-"/>
            </a:pPr>
            <a:r>
              <a:rPr lang="c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budou aktivní u oddílů ml. členů i bez funkce ? 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-"/>
            </a:pPr>
            <a:r>
              <a:rPr lang="c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Je tam pro ně dostatečný prostor ? Nebude to na úkor skautských rádců ? (předpokládám přirozenou tendenci roverů působit spíše u oddílů skautů než VaS)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-"/>
            </a:pPr>
            <a:r>
              <a:rPr lang="c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budou jen zaregistrováni “na prázdno” ?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-"/>
            </a:pPr>
            <a:r>
              <a:rPr lang="c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budou se častěji obměňovat funkce vedoucích oddílů, když k tomu budou lidi ? Je to dobře ?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-"/>
            </a:pPr>
            <a:r>
              <a:rPr lang="c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odejdou ?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Klíčová je motivace </a:t>
            </a:r>
            <a:r>
              <a:rPr lang="cs" sz="1400" b="1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roverů </a:t>
            </a:r>
            <a:r>
              <a:rPr lang="cs"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 ZNO</a:t>
            </a:r>
            <a:endParaRPr sz="1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-&gt; realizace pro rovery (ale nyní možná až strach z takové odpovědnosti)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-&gt; zdravý růst Junáka - právě tam kde máme nejvíce roverů (velká města) je (zdá se ze všech komentářů) největší neuspokojená poptávka dětí po Skautu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6"/>
          <p:cNvSpPr txBox="1">
            <a:spLocks noGrp="1"/>
          </p:cNvSpPr>
          <p:nvPr>
            <p:ph type="title"/>
          </p:nvPr>
        </p:nvSpPr>
        <p:spPr>
          <a:xfrm>
            <a:off x="311700" y="279825"/>
            <a:ext cx="85206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cs"/>
              <a:t>Řekni kde ti roveři jsou ?</a:t>
            </a:r>
            <a:endParaRPr/>
          </a:p>
        </p:txBody>
      </p:sp>
      <p:pic>
        <p:nvPicPr>
          <p:cNvPr id="271" name="Google Shape;27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88" y="3638550"/>
            <a:ext cx="1743075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0221" y="145996"/>
            <a:ext cx="1148025" cy="113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b763a677a8_0_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Datové zdroje</a:t>
            </a:r>
            <a:endParaRPr/>
          </a:p>
        </p:txBody>
      </p:sp>
      <p:sp>
        <p:nvSpPr>
          <p:cNvPr id="65" name="Google Shape;65;g2b763a677a8_0_10"/>
          <p:cNvSpPr txBox="1">
            <a:spLocks noGrp="1"/>
          </p:cNvSpPr>
          <p:nvPr>
            <p:ph type="body" idx="1"/>
          </p:nvPr>
        </p:nvSpPr>
        <p:spPr>
          <a:xfrm>
            <a:off x="311700" y="968325"/>
            <a:ext cx="85206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Veškeré datové zdroje jsou z registrace 2022 (tedy již 2 roky staré)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Nezohledňují tedy poslední vývoj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 letošním roce je plánovaná aktualizace</a:t>
            </a:r>
            <a:endParaRPr/>
          </a:p>
        </p:txBody>
      </p:sp>
      <p:sp>
        <p:nvSpPr>
          <p:cNvPr id="66" name="Google Shape;66;g2b763a677a8_0_10"/>
          <p:cNvSpPr txBox="1">
            <a:spLocks noGrp="1"/>
          </p:cNvSpPr>
          <p:nvPr>
            <p:ph type="title"/>
          </p:nvPr>
        </p:nvSpPr>
        <p:spPr>
          <a:xfrm>
            <a:off x="311700" y="21277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Uspořádání</a:t>
            </a:r>
            <a:endParaRPr/>
          </a:p>
        </p:txBody>
      </p:sp>
      <p:sp>
        <p:nvSpPr>
          <p:cNvPr id="67" name="Google Shape;67;g2b763a677a8_0_10"/>
          <p:cNvSpPr txBox="1">
            <a:spLocks noGrp="1"/>
          </p:cNvSpPr>
          <p:nvPr>
            <p:ph type="body" idx="1"/>
          </p:nvPr>
        </p:nvSpPr>
        <p:spPr>
          <a:xfrm>
            <a:off x="311700" y="2651075"/>
            <a:ext cx="8520600" cy="8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modré slidy (hlavní sdělení)</a:t>
            </a:r>
            <a:endParaRPr/>
          </a:p>
          <a:p>
            <a:pPr marL="457200" lvl="0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šedé slidy (dovozovací a doplňkové - jen koho zajímají podrobnější informace)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g2b763a677a8_0_22" title="Gra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39325"/>
            <a:ext cx="7826700" cy="495177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g2b763a677a8_0_22"/>
          <p:cNvSpPr txBox="1"/>
          <p:nvPr/>
        </p:nvSpPr>
        <p:spPr>
          <a:xfrm>
            <a:off x="3756525" y="1106125"/>
            <a:ext cx="1489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" sz="1200" b="0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Mladší roveři 15-17</a:t>
            </a:r>
            <a:endParaRPr sz="1200" b="0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cs" sz="900" b="0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(proces růstu z většiny již proběhl)</a:t>
            </a:r>
            <a:endParaRPr sz="900" b="0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" name="Google Shape;74;g2b763a677a8_0_22"/>
          <p:cNvCxnSpPr/>
          <p:nvPr/>
        </p:nvCxnSpPr>
        <p:spPr>
          <a:xfrm>
            <a:off x="4042275" y="1725250"/>
            <a:ext cx="133500" cy="314400"/>
          </a:xfrm>
          <a:prstGeom prst="straightConnector1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5" name="Google Shape;75;g2b763a677a8_0_22"/>
          <p:cNvSpPr txBox="1"/>
          <p:nvPr/>
        </p:nvSpPr>
        <p:spPr>
          <a:xfrm>
            <a:off x="4057800" y="2084050"/>
            <a:ext cx="1666800" cy="7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" sz="1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Starší roveři 18-20</a:t>
            </a:r>
            <a:endParaRPr sz="1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cs" sz="9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těsně dospělí </a:t>
            </a:r>
            <a:br>
              <a:rPr lang="cs" sz="9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" sz="9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(proces růstu</a:t>
            </a:r>
            <a:endParaRPr sz="9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cs" sz="9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 v ½)</a:t>
            </a:r>
            <a:endParaRPr sz="9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" name="Google Shape;76;g2b763a677a8_0_22"/>
          <p:cNvCxnSpPr/>
          <p:nvPr/>
        </p:nvCxnSpPr>
        <p:spPr>
          <a:xfrm flipH="1">
            <a:off x="4184175" y="2815550"/>
            <a:ext cx="94200" cy="236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7" name="Google Shape;77;g2b763a677a8_0_22"/>
          <p:cNvSpPr txBox="1"/>
          <p:nvPr/>
        </p:nvSpPr>
        <p:spPr>
          <a:xfrm>
            <a:off x="4293875" y="280050"/>
            <a:ext cx="27012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(sledování kohort roverů po 3 letech)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g2b763a677a8_0_22"/>
          <p:cNvSpPr txBox="1"/>
          <p:nvPr/>
        </p:nvSpPr>
        <p:spPr>
          <a:xfrm>
            <a:off x="5203175" y="2378700"/>
            <a:ext cx="1666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" sz="1200" b="0" i="0" u="none" strike="noStrike" cap="non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Starší roveři 21-23</a:t>
            </a:r>
            <a:endParaRPr sz="1200" b="0" i="0" u="none" strike="noStrike" cap="none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cs" sz="900" b="0" i="0" u="none" strike="noStrike" cap="non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období přijímání závazků</a:t>
            </a:r>
            <a:br>
              <a:rPr lang="cs" sz="900" b="0" i="0" u="none" strike="noStrike" cap="non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</a:br>
            <a:endParaRPr sz="900" b="0" i="0" u="none" strike="noStrike" cap="none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" name="Google Shape;79;g2b763a677a8_0_22"/>
          <p:cNvCxnSpPr>
            <a:stCxn id="78" idx="1"/>
          </p:cNvCxnSpPr>
          <p:nvPr/>
        </p:nvCxnSpPr>
        <p:spPr>
          <a:xfrm flipH="1">
            <a:off x="4176275" y="2835900"/>
            <a:ext cx="1026900" cy="726900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0" name="Google Shape;80;g2b763a677a8_0_22"/>
          <p:cNvSpPr txBox="1"/>
          <p:nvPr/>
        </p:nvSpPr>
        <p:spPr>
          <a:xfrm>
            <a:off x="4532075" y="3940200"/>
            <a:ext cx="23379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"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Přechodový věk k oldům 24-26</a:t>
            </a:r>
            <a:endParaRPr sz="12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cs"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(růst se teprve znatelněji projeví)</a:t>
            </a:r>
            <a:endParaRPr sz="9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" name="Google Shape;81;g2b763a677a8_0_22"/>
          <p:cNvCxnSpPr/>
          <p:nvPr/>
        </p:nvCxnSpPr>
        <p:spPr>
          <a:xfrm rot="10800000">
            <a:off x="4169400" y="3879450"/>
            <a:ext cx="402600" cy="321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2" name="Google Shape;82;g2b763a677a8_0_22"/>
          <p:cNvSpPr txBox="1"/>
          <p:nvPr/>
        </p:nvSpPr>
        <p:spPr>
          <a:xfrm rot="-5400000">
            <a:off x="-246375" y="1726500"/>
            <a:ext cx="9831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počet roverů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g2b763a677a8_0_22"/>
          <p:cNvSpPr txBox="1"/>
          <p:nvPr/>
        </p:nvSpPr>
        <p:spPr>
          <a:xfrm>
            <a:off x="6725925" y="4697875"/>
            <a:ext cx="9831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rok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b763a677a8_0_15"/>
          <p:cNvSpPr txBox="1">
            <a:spLocks noGrp="1"/>
          </p:cNvSpPr>
          <p:nvPr>
            <p:ph type="body" idx="1"/>
          </p:nvPr>
        </p:nvSpPr>
        <p:spPr>
          <a:xfrm>
            <a:off x="125775" y="3994150"/>
            <a:ext cx="61845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 sz="1200"/>
              <a:t>Předpokládané stárnutí členské základny Junáka - vychází z modelu rozvoje časových </a:t>
            </a:r>
            <a:br>
              <a:rPr lang="cs" sz="1200"/>
            </a:br>
            <a:r>
              <a:rPr lang="cs" sz="1200"/>
              <a:t>řad při stávající fluktuaci členů (ta doposud dlouhodobě klesala - viz dále).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 sz="1200"/>
              <a:t>Nábory ve věku roverů jsou relativně nevýznamné - hlavní roli hraje odchodovost.</a:t>
            </a:r>
            <a:endParaRPr sz="1200"/>
          </a:p>
        </p:txBody>
      </p:sp>
      <p:pic>
        <p:nvPicPr>
          <p:cNvPr id="89" name="Google Shape;89;g2b763a677a8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475" y="152400"/>
            <a:ext cx="6199552" cy="38151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2b763a677a8_0_15"/>
          <p:cNvSpPr txBox="1"/>
          <p:nvPr/>
        </p:nvSpPr>
        <p:spPr>
          <a:xfrm rot="-5400000">
            <a:off x="-789775" y="1204700"/>
            <a:ext cx="23112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počet členů v kohortách podle věku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2b763a677a8_0_15"/>
          <p:cNvSpPr txBox="1"/>
          <p:nvPr/>
        </p:nvSpPr>
        <p:spPr>
          <a:xfrm>
            <a:off x="5844525" y="3672850"/>
            <a:ext cx="9831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rok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g2b763a677a8_0_15"/>
          <p:cNvSpPr txBox="1">
            <a:spLocks noGrp="1"/>
          </p:cNvSpPr>
          <p:nvPr>
            <p:ph type="body" idx="1"/>
          </p:nvPr>
        </p:nvSpPr>
        <p:spPr>
          <a:xfrm>
            <a:off x="7143750" y="819150"/>
            <a:ext cx="1791000" cy="38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 sz="1200"/>
              <a:t>Řady - zejména v blízkém horizontu a u starších roverů - rozvíjejí již stávající stabilní ročníky členů a mohou se odchýlit od predikce prakticky jen při změně odchodovosti skautů a roverů (programové důvody, uplatnění apd.)</a:t>
            </a:r>
            <a:endParaRPr sz="1200"/>
          </a:p>
        </p:txBody>
      </p:sp>
      <p:sp>
        <p:nvSpPr>
          <p:cNvPr id="93" name="Google Shape;93;g2b763a677a8_0_15"/>
          <p:cNvSpPr txBox="1"/>
          <p:nvPr/>
        </p:nvSpPr>
        <p:spPr>
          <a:xfrm>
            <a:off x="5310825" y="89425"/>
            <a:ext cx="15168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datové řady dle věku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g2ba4d21145f_0_0" title="Gra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50" y="98376"/>
            <a:ext cx="8000124" cy="49467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" name="Google Shape;99;g2ba4d21145f_0_0"/>
          <p:cNvCxnSpPr/>
          <p:nvPr/>
        </p:nvCxnSpPr>
        <p:spPr>
          <a:xfrm flipH="1">
            <a:off x="3838075" y="361750"/>
            <a:ext cx="1800" cy="4349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0" name="Google Shape;100;g2ba4d21145f_0_0"/>
          <p:cNvSpPr txBox="1"/>
          <p:nvPr/>
        </p:nvSpPr>
        <p:spPr>
          <a:xfrm>
            <a:off x="4058900" y="183375"/>
            <a:ext cx="21585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projekce jednoho ze scénářů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2ba4d21145f_0_0"/>
          <p:cNvSpPr txBox="1"/>
          <p:nvPr/>
        </p:nvSpPr>
        <p:spPr>
          <a:xfrm>
            <a:off x="5383025" y="1603675"/>
            <a:ext cx="15168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2ba4d21145f_0_0"/>
          <p:cNvSpPr txBox="1"/>
          <p:nvPr/>
        </p:nvSpPr>
        <p:spPr>
          <a:xfrm rot="-190542">
            <a:off x="4881047" y="2235044"/>
            <a:ext cx="3000107" cy="369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starší roveři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2ba4d21145f_0_0"/>
          <p:cNvSpPr txBox="1"/>
          <p:nvPr/>
        </p:nvSpPr>
        <p:spPr>
          <a:xfrm rot="-174714">
            <a:off x="4700671" y="2615488"/>
            <a:ext cx="2999973" cy="369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mladší roveři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2ba4d21145f_0_0"/>
          <p:cNvSpPr txBox="1"/>
          <p:nvPr/>
        </p:nvSpPr>
        <p:spPr>
          <a:xfrm rot="-190542">
            <a:off x="4260197" y="2997053"/>
            <a:ext cx="3000107" cy="554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skauti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skautky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2ba4d21145f_0_0"/>
          <p:cNvSpPr txBox="1"/>
          <p:nvPr/>
        </p:nvSpPr>
        <p:spPr>
          <a:xfrm rot="-1719">
            <a:off x="3937645" y="3774413"/>
            <a:ext cx="3000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vlčata 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světlušky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+starší benjamínci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2ba4d21145f_0_0"/>
          <p:cNvSpPr txBox="1"/>
          <p:nvPr/>
        </p:nvSpPr>
        <p:spPr>
          <a:xfrm>
            <a:off x="6784975" y="4544325"/>
            <a:ext cx="9831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rok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2ba4d21145f_0_0"/>
          <p:cNvSpPr txBox="1"/>
          <p:nvPr/>
        </p:nvSpPr>
        <p:spPr>
          <a:xfrm rot="-2040">
            <a:off x="6583125" y="2670252"/>
            <a:ext cx="15168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projektována </a:t>
            </a:r>
            <a:br>
              <a:rPr lang="c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varianta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při postupném zastavení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nárůstu náborů a stabilní fluktuaci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g2ba4d21145f_0_0"/>
          <p:cNvCxnSpPr/>
          <p:nvPr/>
        </p:nvCxnSpPr>
        <p:spPr>
          <a:xfrm rot="10800000" flipH="1">
            <a:off x="3366100" y="1250400"/>
            <a:ext cx="2343600" cy="254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9" name="Google Shape;109;g2ba4d21145f_0_0"/>
          <p:cNvSpPr txBox="1"/>
          <p:nvPr/>
        </p:nvSpPr>
        <p:spPr>
          <a:xfrm>
            <a:off x="112650" y="70525"/>
            <a:ext cx="15168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počty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0" name="Google Shape;110;g2ba4d21145f_0_0"/>
          <p:cNvCxnSpPr/>
          <p:nvPr/>
        </p:nvCxnSpPr>
        <p:spPr>
          <a:xfrm rot="10800000" flipH="1">
            <a:off x="5934275" y="345975"/>
            <a:ext cx="789900" cy="6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1" name="Google Shape;111;g2ba4d21145f_0_0"/>
          <p:cNvSpPr txBox="1"/>
          <p:nvPr/>
        </p:nvSpPr>
        <p:spPr>
          <a:xfrm>
            <a:off x="1361675" y="170250"/>
            <a:ext cx="15168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historie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" name="Google Shape;112;g2ba4d21145f_0_0"/>
          <p:cNvCxnSpPr/>
          <p:nvPr/>
        </p:nvCxnSpPr>
        <p:spPr>
          <a:xfrm>
            <a:off x="2026800" y="334800"/>
            <a:ext cx="1438200" cy="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3" name="Google Shape;113;g2ba4d21145f_0_0"/>
          <p:cNvSpPr txBox="1"/>
          <p:nvPr/>
        </p:nvSpPr>
        <p:spPr>
          <a:xfrm rot="-2862527">
            <a:off x="4068161" y="1851236"/>
            <a:ext cx="1517166" cy="32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stárnutí silných ročníků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2ba4d21145f_0_0"/>
          <p:cNvSpPr txBox="1"/>
          <p:nvPr/>
        </p:nvSpPr>
        <p:spPr>
          <a:xfrm rot="-1719">
            <a:off x="2524845" y="4335413"/>
            <a:ext cx="3000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mladší benjamínci</a:t>
            </a:r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2ba4d21145f_0_0"/>
          <p:cNvSpPr txBox="1"/>
          <p:nvPr/>
        </p:nvSpPr>
        <p:spPr>
          <a:xfrm>
            <a:off x="3620525" y="70525"/>
            <a:ext cx="530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6" name="Google Shape;116;g2ba4d21145f_0_0"/>
          <p:cNvCxnSpPr/>
          <p:nvPr/>
        </p:nvCxnSpPr>
        <p:spPr>
          <a:xfrm>
            <a:off x="4290550" y="4544325"/>
            <a:ext cx="600" cy="8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7" name="Google Shape;117;g2ba4d21145f_0_0"/>
          <p:cNvCxnSpPr/>
          <p:nvPr/>
        </p:nvCxnSpPr>
        <p:spPr>
          <a:xfrm>
            <a:off x="5850150" y="4525225"/>
            <a:ext cx="600" cy="8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g2ba4d21145f_0_31" title="Gra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3525" y="98088"/>
            <a:ext cx="8001099" cy="49473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g2ba4d21145f_0_31"/>
          <p:cNvCxnSpPr/>
          <p:nvPr/>
        </p:nvCxnSpPr>
        <p:spPr>
          <a:xfrm flipH="1">
            <a:off x="3838075" y="361750"/>
            <a:ext cx="1800" cy="4349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4" name="Google Shape;124;g2ba4d21145f_0_31"/>
          <p:cNvSpPr txBox="1"/>
          <p:nvPr/>
        </p:nvSpPr>
        <p:spPr>
          <a:xfrm>
            <a:off x="4058900" y="183375"/>
            <a:ext cx="21585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projekce jednoho ze scénářů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2ba4d21145f_0_31"/>
          <p:cNvSpPr txBox="1"/>
          <p:nvPr/>
        </p:nvSpPr>
        <p:spPr>
          <a:xfrm>
            <a:off x="5436025" y="1223400"/>
            <a:ext cx="15168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2ba4d21145f_0_31"/>
          <p:cNvSpPr txBox="1"/>
          <p:nvPr/>
        </p:nvSpPr>
        <p:spPr>
          <a:xfrm rot="-190542">
            <a:off x="4829172" y="1815594"/>
            <a:ext cx="3000107" cy="369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starší roveři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2ba4d21145f_0_31"/>
          <p:cNvSpPr txBox="1"/>
          <p:nvPr/>
        </p:nvSpPr>
        <p:spPr>
          <a:xfrm rot="-267719">
            <a:off x="4388859" y="2282564"/>
            <a:ext cx="3000093" cy="369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mladší roveři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2ba4d21145f_0_31"/>
          <p:cNvSpPr txBox="1"/>
          <p:nvPr/>
        </p:nvSpPr>
        <p:spPr>
          <a:xfrm rot="-190542">
            <a:off x="4028897" y="2850891"/>
            <a:ext cx="3000107" cy="554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skauti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skautky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2ba4d21145f_0_31"/>
          <p:cNvSpPr txBox="1"/>
          <p:nvPr/>
        </p:nvSpPr>
        <p:spPr>
          <a:xfrm rot="-1719">
            <a:off x="3952520" y="3636976"/>
            <a:ext cx="3000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vlčata 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světlušky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+starší benjamínci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2ba4d21145f_0_31"/>
          <p:cNvSpPr txBox="1"/>
          <p:nvPr/>
        </p:nvSpPr>
        <p:spPr>
          <a:xfrm>
            <a:off x="6854075" y="4552475"/>
            <a:ext cx="9831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rok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2ba4d21145f_0_31"/>
          <p:cNvSpPr txBox="1"/>
          <p:nvPr/>
        </p:nvSpPr>
        <p:spPr>
          <a:xfrm rot="-1602">
            <a:off x="6660625" y="2718286"/>
            <a:ext cx="1287600" cy="16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projektována </a:t>
            </a:r>
            <a:br>
              <a:rPr lang="c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varianta při úplném zakonzervování absolutních náborů a stabilní fluktuaci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" name="Google Shape;132;g2ba4d21145f_0_31"/>
          <p:cNvCxnSpPr/>
          <p:nvPr/>
        </p:nvCxnSpPr>
        <p:spPr>
          <a:xfrm rot="10800000" flipH="1">
            <a:off x="3181550" y="1250400"/>
            <a:ext cx="2343600" cy="254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3" name="Google Shape;133;g2ba4d21145f_0_31"/>
          <p:cNvSpPr txBox="1"/>
          <p:nvPr/>
        </p:nvSpPr>
        <p:spPr>
          <a:xfrm>
            <a:off x="47675" y="0"/>
            <a:ext cx="15168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počty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4" name="Google Shape;134;g2ba4d21145f_0_31"/>
          <p:cNvCxnSpPr/>
          <p:nvPr/>
        </p:nvCxnSpPr>
        <p:spPr>
          <a:xfrm rot="10800000" flipH="1">
            <a:off x="5934275" y="345975"/>
            <a:ext cx="789900" cy="6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5" name="Google Shape;135;g2ba4d21145f_0_31"/>
          <p:cNvSpPr txBox="1"/>
          <p:nvPr/>
        </p:nvSpPr>
        <p:spPr>
          <a:xfrm>
            <a:off x="1361675" y="170250"/>
            <a:ext cx="15168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historie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6" name="Google Shape;136;g2ba4d21145f_0_31"/>
          <p:cNvCxnSpPr/>
          <p:nvPr/>
        </p:nvCxnSpPr>
        <p:spPr>
          <a:xfrm>
            <a:off x="2026800" y="334800"/>
            <a:ext cx="1438200" cy="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7" name="Google Shape;137;g2ba4d21145f_0_31"/>
          <p:cNvSpPr txBox="1"/>
          <p:nvPr/>
        </p:nvSpPr>
        <p:spPr>
          <a:xfrm rot="-2917398">
            <a:off x="3701504" y="1978575"/>
            <a:ext cx="1517231" cy="321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stárnutí silných ročníků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2ba4d21145f_0_31"/>
          <p:cNvSpPr txBox="1"/>
          <p:nvPr/>
        </p:nvSpPr>
        <p:spPr>
          <a:xfrm rot="-1719">
            <a:off x="2524845" y="4335413"/>
            <a:ext cx="3000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mladší benjamínci</a:t>
            </a:r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2ba4d21145f_0_31"/>
          <p:cNvSpPr txBox="1"/>
          <p:nvPr/>
        </p:nvSpPr>
        <p:spPr>
          <a:xfrm>
            <a:off x="3620525" y="70525"/>
            <a:ext cx="530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0" name="Google Shape;140;g2ba4d21145f_0_31"/>
          <p:cNvCxnSpPr/>
          <p:nvPr/>
        </p:nvCxnSpPr>
        <p:spPr>
          <a:xfrm>
            <a:off x="4290550" y="4544325"/>
            <a:ext cx="600" cy="8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g2ba4d21145f_0_31"/>
          <p:cNvCxnSpPr/>
          <p:nvPr/>
        </p:nvCxnSpPr>
        <p:spPr>
          <a:xfrm>
            <a:off x="5850150" y="4525225"/>
            <a:ext cx="600" cy="8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g2b763a677a8_0_87" title="Gra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175" y="144800"/>
            <a:ext cx="6385377" cy="27482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7" name="Google Shape;147;g2b763a677a8_0_87"/>
          <p:cNvSpPr txBox="1"/>
          <p:nvPr/>
        </p:nvSpPr>
        <p:spPr>
          <a:xfrm>
            <a:off x="3975250" y="2666125"/>
            <a:ext cx="9831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věk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g2b763a677a8_0_87" title="Gra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58261" y="2571750"/>
            <a:ext cx="3912289" cy="244463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9" name="Google Shape;149;g2b763a677a8_0_87"/>
          <p:cNvSpPr txBox="1"/>
          <p:nvPr/>
        </p:nvSpPr>
        <p:spPr>
          <a:xfrm rot="-5400000">
            <a:off x="-1238100" y="1382900"/>
            <a:ext cx="2800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Relativní bilance příchodů a odchodů dle věku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2b763a677a8_0_87"/>
          <p:cNvSpPr txBox="1"/>
          <p:nvPr/>
        </p:nvSpPr>
        <p:spPr>
          <a:xfrm>
            <a:off x="8438900" y="4706131"/>
            <a:ext cx="5316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věk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2b763a677a8_0_87"/>
          <p:cNvSpPr txBox="1"/>
          <p:nvPr/>
        </p:nvSpPr>
        <p:spPr>
          <a:xfrm rot="-5400000">
            <a:off x="4440850" y="3302148"/>
            <a:ext cx="10380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Fluktuace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g2b763a677a8_0_76" title="Gra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8839204" cy="432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2b763a677a8_0_76"/>
          <p:cNvSpPr txBox="1">
            <a:spLocks noGrp="1"/>
          </p:cNvSpPr>
          <p:nvPr>
            <p:ph type="body" idx="1"/>
          </p:nvPr>
        </p:nvSpPr>
        <p:spPr>
          <a:xfrm>
            <a:off x="311700" y="4400550"/>
            <a:ext cx="85206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lang="cs"/>
              <a:t>Předpokládané stárnutí členské základny Junáka - zejména se projeví v kategorii roverů, v delším horizontu i mladších OS.</a:t>
            </a:r>
            <a:endParaRPr/>
          </a:p>
        </p:txBody>
      </p:sp>
      <p:sp>
        <p:nvSpPr>
          <p:cNvPr id="158" name="Google Shape;158;g2b763a677a8_0_76"/>
          <p:cNvSpPr txBox="1"/>
          <p:nvPr/>
        </p:nvSpPr>
        <p:spPr>
          <a:xfrm rot="-5400000">
            <a:off x="-278125" y="1688400"/>
            <a:ext cx="9831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počet členů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2b763a677a8_0_76"/>
          <p:cNvSpPr txBox="1"/>
          <p:nvPr/>
        </p:nvSpPr>
        <p:spPr>
          <a:xfrm>
            <a:off x="7419125" y="4155750"/>
            <a:ext cx="9831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věk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2b763a677a8_0_76"/>
          <p:cNvSpPr/>
          <p:nvPr/>
        </p:nvSpPr>
        <p:spPr>
          <a:xfrm rot="1371925">
            <a:off x="2603142" y="2623442"/>
            <a:ext cx="2100019" cy="1384374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2b763a677a8_0_76"/>
          <p:cNvSpPr txBox="1">
            <a:spLocks noGrp="1"/>
          </p:cNvSpPr>
          <p:nvPr>
            <p:ph type="body" idx="1"/>
          </p:nvPr>
        </p:nvSpPr>
        <p:spPr>
          <a:xfrm>
            <a:off x="900350" y="561050"/>
            <a:ext cx="2676900" cy="12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 sz="1000"/>
              <a:t>Otázka růstu členské základny v hlavních kategoriích je více nejistá (záleží na budoucích náborech) Ty jsou dané při přetlaku zájmu především kapacitou Junáka. Demografická situace společnosti - pokles porodnosti se může časem projevit tam kde je již nyní nižší zájem.</a:t>
            </a:r>
            <a:endParaRPr sz="1000"/>
          </a:p>
        </p:txBody>
      </p:sp>
      <p:sp>
        <p:nvSpPr>
          <p:cNvPr id="162" name="Google Shape;162;g2b763a677a8_0_76"/>
          <p:cNvSpPr txBox="1">
            <a:spLocks noGrp="1"/>
          </p:cNvSpPr>
          <p:nvPr>
            <p:ph type="body" idx="1"/>
          </p:nvPr>
        </p:nvSpPr>
        <p:spPr>
          <a:xfrm>
            <a:off x="4375200" y="2603500"/>
            <a:ext cx="23382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 sz="900">
                <a:solidFill>
                  <a:srgbClr val="FF0000"/>
                </a:solidFill>
              </a:rPr>
              <a:t>Otázka růstu starších je již více daná</a:t>
            </a:r>
            <a:endParaRPr sz="90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 sz="900">
                <a:solidFill>
                  <a:srgbClr val="FF0000"/>
                </a:solidFill>
              </a:rPr>
              <a:t>(již nyní jsou to vesměs naši členové)</a:t>
            </a:r>
            <a:endParaRPr sz="9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g2b763a677a8_0_38" title="Gra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551" y="520700"/>
            <a:ext cx="7581249" cy="447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2b763a677a8_0_38"/>
          <p:cNvSpPr txBox="1"/>
          <p:nvPr/>
        </p:nvSpPr>
        <p:spPr>
          <a:xfrm>
            <a:off x="7575550" y="4723275"/>
            <a:ext cx="12699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věk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2b763a677a8_0_38"/>
          <p:cNvSpPr txBox="1"/>
          <p:nvPr/>
        </p:nvSpPr>
        <p:spPr>
          <a:xfrm rot="-5400000">
            <a:off x="-141550" y="1268095"/>
            <a:ext cx="12930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počet vedoucích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2b763a677a8_0_38"/>
          <p:cNvSpPr/>
          <p:nvPr/>
        </p:nvSpPr>
        <p:spPr>
          <a:xfrm>
            <a:off x="1282423" y="1060433"/>
            <a:ext cx="818100" cy="38133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2b763a677a8_0_38"/>
          <p:cNvSpPr txBox="1"/>
          <p:nvPr/>
        </p:nvSpPr>
        <p:spPr>
          <a:xfrm>
            <a:off x="2057561" y="1589588"/>
            <a:ext cx="1614900" cy="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" sz="1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Roverské období přijímání závazků 20-24 let</a:t>
            </a:r>
            <a:endParaRPr sz="9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2" name="Google Shape;172;g2b763a677a8_0_38"/>
          <p:cNvCxnSpPr/>
          <p:nvPr/>
        </p:nvCxnSpPr>
        <p:spPr>
          <a:xfrm flipH="1">
            <a:off x="1352847" y="972433"/>
            <a:ext cx="12300" cy="95040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3" name="Google Shape;173;g2b763a677a8_0_38"/>
          <p:cNvSpPr txBox="1"/>
          <p:nvPr/>
        </p:nvSpPr>
        <p:spPr>
          <a:xfrm>
            <a:off x="1352850" y="562900"/>
            <a:ext cx="3765300" cy="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" sz="120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Budeme se vztahovat k počtu dvacetiletých roverů </a:t>
            </a:r>
            <a:br>
              <a:rPr lang="cs" sz="120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" sz="100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(není podstatné pokud přijmou funkci dříve či o pár let později)</a:t>
            </a:r>
            <a:endParaRPr sz="1000" b="0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2b763a677a8_0_38"/>
          <p:cNvSpPr txBox="1"/>
          <p:nvPr/>
        </p:nvSpPr>
        <p:spPr>
          <a:xfrm>
            <a:off x="310275" y="199400"/>
            <a:ext cx="41727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Histogram - Věk prvního přijetí funkce vedoucí oddílu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2b763a677a8_0_38"/>
          <p:cNvSpPr/>
          <p:nvPr/>
        </p:nvSpPr>
        <p:spPr>
          <a:xfrm rot="192045">
            <a:off x="2136485" y="3746456"/>
            <a:ext cx="1139077" cy="894188"/>
          </a:xfrm>
          <a:prstGeom prst="ellipse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2b763a677a8_0_38"/>
          <p:cNvSpPr txBox="1"/>
          <p:nvPr/>
        </p:nvSpPr>
        <p:spPr>
          <a:xfrm>
            <a:off x="2349599" y="2476250"/>
            <a:ext cx="4711500" cy="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" sz="1200" b="0" i="0" u="none" strike="noStrike" cap="non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První jmenování do funkce vedoucího oddílu po roverském věku je méně časté a četnost dále klesá až do věku zakládání rodin</a:t>
            </a:r>
            <a:endParaRPr sz="900" b="0" i="0" u="none" strike="noStrike" cap="none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2b763a677a8_0_38"/>
          <p:cNvSpPr/>
          <p:nvPr/>
        </p:nvSpPr>
        <p:spPr>
          <a:xfrm>
            <a:off x="3340100" y="4171950"/>
            <a:ext cx="3422700" cy="4998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2b763a677a8_0_38"/>
          <p:cNvSpPr txBox="1"/>
          <p:nvPr/>
        </p:nvSpPr>
        <p:spPr>
          <a:xfrm>
            <a:off x="3521425" y="3123850"/>
            <a:ext cx="4409700" cy="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" sz="1200" b="0" i="0" u="none" strike="noStrike" cap="none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První jmenování do funkce vedoucího oddílu ve středním věku je málo obvyklé a významný podíl (30-50%) zde mají dospělí nováčci</a:t>
            </a:r>
            <a:endParaRPr sz="1200" b="0" i="0" u="none" strike="noStrike" cap="none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" sz="1200" b="0" i="0" u="none" strike="noStrike" cap="none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Důležité ale je, že tito vedoucí daleko častěji než mladí zakládají nové oddíly. Také vydrží déle ve funkci.</a:t>
            </a:r>
            <a:endParaRPr sz="1200" b="0" i="0" u="none" strike="noStrike" cap="none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9" name="Google Shape;179;g2b763a677a8_0_38"/>
          <p:cNvCxnSpPr>
            <a:stCxn id="175" idx="0"/>
          </p:cNvCxnSpPr>
          <p:nvPr/>
        </p:nvCxnSpPr>
        <p:spPr>
          <a:xfrm rot="10800000">
            <a:off x="2454087" y="2984853"/>
            <a:ext cx="276900" cy="762300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0" name="Google Shape;180;g2b763a677a8_0_38"/>
          <p:cNvSpPr txBox="1"/>
          <p:nvPr/>
        </p:nvSpPr>
        <p:spPr>
          <a:xfrm>
            <a:off x="4013331" y="1291925"/>
            <a:ext cx="4317900" cy="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Závěr:</a:t>
            </a:r>
            <a:br>
              <a:rPr lang="c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 skautskou oddílovou  personalistiku (přes důležitá specifika středního věku) jsou klíčoví </a:t>
            </a:r>
            <a:r>
              <a:rPr lang="c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starší roveři</a:t>
            </a:r>
            <a:r>
              <a:rPr lang="c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c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Těch nyní prudce </a:t>
            </a:r>
            <a:r>
              <a:rPr lang="c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přibývá</a:t>
            </a:r>
            <a:r>
              <a:rPr lang="c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1265</Words>
  <Application>Microsoft Office PowerPoint</Application>
  <PresentationFormat>Předvádění na obrazovce (16:9)</PresentationFormat>
  <Paragraphs>155</Paragraphs>
  <Slides>17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Roboto</vt:lpstr>
      <vt:lpstr>Arial</vt:lpstr>
      <vt:lpstr>Simple Light</vt:lpstr>
      <vt:lpstr>Demografie Roveři Oddíly</vt:lpstr>
      <vt:lpstr>Datové zdroje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“Já dvacetiletý rover”… kolik nás je a bude ? co v Junáku děláme ? v jakém rozsahu přijímáme odpovědné funkce ? Není příliš podstatné jestli ve 20 nebo nějaký rok před či poté protože příchod DN v tomto věku je marginální - prakticky všichni roveři kteří přijmou funkci si věkem 20 let v Junáku projdou a je možné se k němu vztahovat.  </vt:lpstr>
      <vt:lpstr>Prezentace aplikace PowerPoint</vt:lpstr>
      <vt:lpstr>Co rover - to čekatel </vt:lpstr>
      <vt:lpstr>A co vůdcovská zkouška ?</vt:lpstr>
      <vt:lpstr>Roveři - dostatečné personální zdroje pro vedení oddílů ?</vt:lpstr>
      <vt:lpstr>Prezentace aplikace PowerPoint</vt:lpstr>
      <vt:lpstr>Regiony</vt:lpstr>
      <vt:lpstr>Řekni kde ti roveři jsou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Demografie Roveři Oddíly</dc:title>
  <cp:lastModifiedBy>Michal Peroutka</cp:lastModifiedBy>
  <cp:revision>1</cp:revision>
  <dcterms:modified xsi:type="dcterms:W3CDTF">2024-05-03T09:07:36Z</dcterms:modified>
</cp:coreProperties>
</file>