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slide" Target="slides/slide17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24" Type="http://schemas.openxmlformats.org/officeDocument/2006/relationships/slide" Target="slides/slide19.xml"/><Relationship Id="rId12" Type="http://schemas.openxmlformats.org/officeDocument/2006/relationships/slide" Target="slides/slide7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Úvodní snímek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A9ABC"/>
              </a:buClr>
              <a:buSzPts val="3200"/>
              <a:buNone/>
              <a:defRPr>
                <a:solidFill>
                  <a:srgbClr val="8A9ABC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A9ABC"/>
              </a:buClr>
              <a:buSzPts val="2800"/>
              <a:buNone/>
              <a:defRPr>
                <a:solidFill>
                  <a:srgbClr val="8A9ABC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A9ABC"/>
              </a:buClr>
              <a:buSzPts val="2400"/>
              <a:buNone/>
              <a:defRPr>
                <a:solidFill>
                  <a:srgbClr val="8A9ABC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A9ABC"/>
              </a:buClr>
              <a:buSzPts val="2000"/>
              <a:buNone/>
              <a:defRPr>
                <a:solidFill>
                  <a:srgbClr val="8A9ABC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A9ABC"/>
              </a:buClr>
              <a:buSzPts val="2000"/>
              <a:buNone/>
              <a:defRPr>
                <a:solidFill>
                  <a:srgbClr val="8A9ABC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A9ABC"/>
              </a:buClr>
              <a:buSzPts val="2000"/>
              <a:buNone/>
              <a:defRPr>
                <a:solidFill>
                  <a:srgbClr val="8A9ABC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A9ABC"/>
              </a:buClr>
              <a:buSzPts val="2000"/>
              <a:buNone/>
              <a:defRPr>
                <a:solidFill>
                  <a:srgbClr val="8A9ABC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A9ABC"/>
              </a:buClr>
              <a:buSzPts val="2000"/>
              <a:buNone/>
              <a:defRPr>
                <a:solidFill>
                  <a:srgbClr val="8A9ABC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A9ABC"/>
              </a:buClr>
              <a:buSzPts val="2000"/>
              <a:buNone/>
              <a:defRPr>
                <a:solidFill>
                  <a:srgbClr val="8A9ABC"/>
                </a:solidFill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dpis a svislý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vislý nadpis a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4732338" y="2171702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dpis a obsah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áhlaví části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A9ABC"/>
              </a:buClr>
              <a:buSzPts val="2000"/>
              <a:buNone/>
              <a:defRPr sz="2000">
                <a:solidFill>
                  <a:srgbClr val="8A9ABC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A9ABC"/>
              </a:buClr>
              <a:buSzPts val="1800"/>
              <a:buNone/>
              <a:defRPr sz="1800">
                <a:solidFill>
                  <a:srgbClr val="8A9ABC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A9ABC"/>
              </a:buClr>
              <a:buSzPts val="1600"/>
              <a:buNone/>
              <a:defRPr sz="1600">
                <a:solidFill>
                  <a:srgbClr val="8A9ABC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A9ABC"/>
              </a:buClr>
              <a:buSzPts val="1400"/>
              <a:buNone/>
              <a:defRPr sz="1400">
                <a:solidFill>
                  <a:srgbClr val="8A9ABC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A9ABC"/>
              </a:buClr>
              <a:buSzPts val="1400"/>
              <a:buNone/>
              <a:defRPr sz="1400">
                <a:solidFill>
                  <a:srgbClr val="8A9ABC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A9ABC"/>
              </a:buClr>
              <a:buSzPts val="1400"/>
              <a:buNone/>
              <a:defRPr sz="1400">
                <a:solidFill>
                  <a:srgbClr val="8A9ABC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A9ABC"/>
              </a:buClr>
              <a:buSzPts val="1400"/>
              <a:buNone/>
              <a:defRPr sz="1400">
                <a:solidFill>
                  <a:srgbClr val="8A9ABC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A9ABC"/>
              </a:buClr>
              <a:buSzPts val="1400"/>
              <a:buNone/>
              <a:defRPr sz="1400">
                <a:solidFill>
                  <a:srgbClr val="8A9ABC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A9ABC"/>
              </a:buClr>
              <a:buSzPts val="1400"/>
              <a:buNone/>
              <a:defRPr sz="1400">
                <a:solidFill>
                  <a:srgbClr val="8A9ABC"/>
                </a:solidFill>
              </a:defRPr>
            </a:lvl9pPr>
          </a:lstStyle>
          <a:p/>
        </p:txBody>
      </p:sp>
      <p:sp>
        <p:nvSpPr>
          <p:cNvPr id="26" name="Google Shape;26;p4"/>
          <p:cNvSpPr txBox="1"/>
          <p:nvPr>
            <p:ph idx="10" type="dt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1" type="ftr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va obsahy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" type="body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2" name="Google Shape;32;p5"/>
          <p:cNvSpPr txBox="1"/>
          <p:nvPr>
            <p:ph idx="2" type="body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orovnání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6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0" name="Google Shape;40;p6"/>
          <p:cNvSpPr txBox="1"/>
          <p:nvPr>
            <p:ph idx="3" type="body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6"/>
          <p:cNvSpPr txBox="1"/>
          <p:nvPr>
            <p:ph idx="4" type="body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ouze nadpis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rázdný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idx="10" type="dt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sah s titulkem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457202" y="273049"/>
            <a:ext cx="3008313" cy="116205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rázek s titulkem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1792288" y="4800600"/>
            <a:ext cx="5486400" cy="56673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DD4E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A9AB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A9AB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A9AB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A9ABC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A9ABC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A9ABC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A9ABC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A9ABC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A9ABC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A9ABC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A9AB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5.png"/><Relationship Id="rId6" Type="http://schemas.openxmlformats.org/officeDocument/2006/relationships/hyperlink" Target="mailto:jester@skaut.cz" TargetMode="Externa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5.png"/><Relationship Id="rId6" Type="http://schemas.openxmlformats.org/officeDocument/2006/relationships/hyperlink" Target="mailto:jester@skaut.cz" TargetMode="Externa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5" Type="http://schemas.openxmlformats.org/officeDocument/2006/relationships/image" Target="../media/image1.png"/><Relationship Id="rId6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5.png"/><Relationship Id="rId6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rotWithShape="1">
            <a:blip r:embed="rId3">
              <a:alphaModFix amt="30000"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5" name="Google Shape;85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51864" y="5503511"/>
            <a:ext cx="1240269" cy="1145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346763" y="980728"/>
            <a:ext cx="6450472" cy="353053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3"/>
          <p:cNvSpPr txBox="1"/>
          <p:nvPr>
            <p:ph type="ctrTitle"/>
          </p:nvPr>
        </p:nvSpPr>
        <p:spPr>
          <a:xfrm>
            <a:off x="1979712" y="1628799"/>
            <a:ext cx="5184576" cy="132683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55C9E"/>
              </a:buClr>
              <a:buSzPts val="3600"/>
              <a:buFont typeface="Arial"/>
              <a:buNone/>
            </a:pPr>
            <a:r>
              <a:rPr lang="cs-CZ" sz="3600">
                <a:solidFill>
                  <a:srgbClr val="255C9E"/>
                </a:solidFill>
                <a:latin typeface="Arial"/>
                <a:ea typeface="Arial"/>
                <a:cs typeface="Arial"/>
                <a:sym typeface="Arial"/>
              </a:rPr>
              <a:t>LETEM – SVĚTEM</a:t>
            </a:r>
            <a:br>
              <a:rPr lang="cs-CZ" sz="3600">
                <a:solidFill>
                  <a:srgbClr val="255C9E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cs-CZ" sz="3600">
                <a:solidFill>
                  <a:srgbClr val="255C9E"/>
                </a:solidFill>
                <a:latin typeface="Arial"/>
                <a:ea typeface="Arial"/>
                <a:cs typeface="Arial"/>
                <a:sym typeface="Arial"/>
              </a:rPr>
              <a:t>SESTAV 2022</a:t>
            </a:r>
            <a:endParaRPr sz="3600">
              <a:solidFill>
                <a:srgbClr val="255C9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13"/>
          <p:cNvSpPr txBox="1"/>
          <p:nvPr>
            <p:ph idx="1" type="subTitle"/>
          </p:nvPr>
        </p:nvSpPr>
        <p:spPr>
          <a:xfrm>
            <a:off x="1979712" y="3228251"/>
            <a:ext cx="5184576" cy="8728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70000" lnSpcReduction="20000"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28489E"/>
              </a:buClr>
              <a:buSzPct val="100000"/>
              <a:buFont typeface="Arial"/>
              <a:buChar char="-"/>
            </a:pPr>
            <a:r>
              <a:rPr lang="cs-CZ" sz="24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ZÁKLADNÍ POJMY</a:t>
            </a:r>
            <a:endParaRPr/>
          </a:p>
          <a:p>
            <a:pPr indent="-342900" lvl="0" marL="342900" rtl="0" algn="l">
              <a:spcBef>
                <a:spcPts val="336"/>
              </a:spcBef>
              <a:spcAft>
                <a:spcPts val="0"/>
              </a:spcAft>
              <a:buClr>
                <a:srgbClr val="28489E"/>
              </a:buClr>
              <a:buSzPct val="100000"/>
              <a:buFont typeface="Arial"/>
              <a:buChar char="-"/>
            </a:pPr>
            <a:r>
              <a:rPr lang="cs-CZ" sz="24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MOŽNÉ ZDROJE</a:t>
            </a:r>
            <a:endParaRPr/>
          </a:p>
          <a:p>
            <a:pPr indent="-342900" lvl="0" marL="342900" rtl="0" algn="l">
              <a:spcBef>
                <a:spcPts val="336"/>
              </a:spcBef>
              <a:spcAft>
                <a:spcPts val="0"/>
              </a:spcAft>
              <a:buClr>
                <a:srgbClr val="28489E"/>
              </a:buClr>
              <a:buSzPct val="100000"/>
              <a:buFont typeface="Arial"/>
              <a:buChar char="-"/>
            </a:pPr>
            <a:r>
              <a:rPr lang="cs-CZ" sz="24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CO JE DOBRÉ ZNÁT, V ČEM SE ORIENTOVAT</a:t>
            </a:r>
            <a:endParaRPr/>
          </a:p>
          <a:p>
            <a:pPr indent="-236220" lvl="0" marL="342900" rtl="0" algn="ctr">
              <a:spcBef>
                <a:spcPts val="336"/>
              </a:spcBef>
              <a:spcAft>
                <a:spcPts val="0"/>
              </a:spcAft>
              <a:buClr>
                <a:srgbClr val="8A9ABC"/>
              </a:buClr>
              <a:buSzPct val="100000"/>
              <a:buFont typeface="Arial"/>
              <a:buNone/>
            </a:pPr>
            <a:r>
              <a:t/>
            </a:r>
            <a:endParaRPr sz="24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9" name="Google Shape;89;p1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149257" y="5546375"/>
            <a:ext cx="845481" cy="10601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oogle Shape;166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512" y="205509"/>
            <a:ext cx="8784976" cy="6446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47570" y="5500363"/>
            <a:ext cx="1240269" cy="1145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44963" y="5543227"/>
            <a:ext cx="845481" cy="1060103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2"/>
          <p:cNvSpPr txBox="1"/>
          <p:nvPr>
            <p:ph type="title"/>
          </p:nvPr>
        </p:nvSpPr>
        <p:spPr>
          <a:xfrm>
            <a:off x="791580" y="452670"/>
            <a:ext cx="7560840" cy="1056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55C9E"/>
              </a:buClr>
              <a:buSzPts val="2800"/>
              <a:buFont typeface="Arial"/>
              <a:buNone/>
            </a:pPr>
            <a:r>
              <a:rPr lang="cs-CZ" sz="2800">
                <a:solidFill>
                  <a:srgbClr val="255C9E"/>
                </a:solidFill>
                <a:latin typeface="Arial"/>
                <a:ea typeface="Arial"/>
                <a:cs typeface="Arial"/>
                <a:sym typeface="Arial"/>
              </a:rPr>
              <a:t>Možné investiční zdroje</a:t>
            </a:r>
            <a:endParaRPr sz="2800">
              <a:solidFill>
                <a:srgbClr val="255C9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22"/>
          <p:cNvSpPr txBox="1"/>
          <p:nvPr>
            <p:ph idx="1" type="body"/>
          </p:nvPr>
        </p:nvSpPr>
        <p:spPr>
          <a:xfrm>
            <a:off x="791580" y="1508787"/>
            <a:ext cx="756084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Vlastní úspory z let minulých (finance na účtu, obnovený táborový materiál)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Podpora obce a kraje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MŠMT – investiční výzva nebo ITI MO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MASky v rámci MAPu (výzvy připravované a vypisované MASkou, zdroje IROP, SZIF, řádově do 2 mil. Kč)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OP ŽP – ekostavby, elektrovoltaické panely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Nadace – Skautská nadace JF, Nadace PPF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Donoři – firemní dárci, skautfunding = individuální dárcovství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Půjčky – Nadace moudrá cesta, Fond nemovitostí, půjčky mezi OJ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Materiální dary, stavební materiál a práce firem a živnostníků (SATJAN)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512" y="205509"/>
            <a:ext cx="8784976" cy="6446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47570" y="5500363"/>
            <a:ext cx="1240269" cy="1145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44963" y="5543227"/>
            <a:ext cx="845481" cy="1060103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3"/>
          <p:cNvSpPr txBox="1"/>
          <p:nvPr>
            <p:ph type="title"/>
          </p:nvPr>
        </p:nvSpPr>
        <p:spPr>
          <a:xfrm>
            <a:off x="791580" y="452670"/>
            <a:ext cx="7560840" cy="1056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55C9E"/>
              </a:buClr>
              <a:buSzPts val="2800"/>
              <a:buFont typeface="Arial"/>
              <a:buNone/>
            </a:pPr>
            <a:r>
              <a:rPr lang="cs-CZ" sz="2800">
                <a:solidFill>
                  <a:srgbClr val="255C9E"/>
                </a:solidFill>
                <a:latin typeface="Arial"/>
                <a:ea typeface="Arial"/>
                <a:cs typeface="Arial"/>
                <a:sym typeface="Arial"/>
              </a:rPr>
              <a:t>Nadace moudrá cesta</a:t>
            </a:r>
            <a:endParaRPr sz="2800">
              <a:solidFill>
                <a:srgbClr val="255C9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23"/>
          <p:cNvSpPr txBox="1"/>
          <p:nvPr>
            <p:ph idx="1" type="body"/>
          </p:nvPr>
        </p:nvSpPr>
        <p:spPr>
          <a:xfrm>
            <a:off x="791580" y="1508787"/>
            <a:ext cx="756084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28489E"/>
              </a:buClr>
              <a:buSzPts val="1800"/>
              <a:buChar char="•"/>
            </a:pPr>
            <a:r>
              <a:rPr lang="cs-CZ" sz="18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Nadace podporující (nejen) Junák. Řídí se heslem: „Odkrýváme zdroje moudrosti.“</a:t>
            </a:r>
            <a:endParaRPr sz="18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rgbClr val="28489E"/>
              </a:buClr>
              <a:buSzPts val="1800"/>
              <a:buNone/>
            </a:pPr>
            <a:r>
              <a:rPr lang="cs-CZ" sz="18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	MOUDRÉ KLUBOVNY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rgbClr val="28489E"/>
              </a:buClr>
              <a:buSzPts val="1800"/>
              <a:buChar char="•"/>
            </a:pPr>
            <a:r>
              <a:rPr lang="cs-CZ" sz="18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Studie nových kluboven, konzultace a případná podpora studií na rekonstrukce.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rgbClr val="28489E"/>
              </a:buClr>
              <a:buSzPts val="1800"/>
              <a:buChar char="•"/>
            </a:pPr>
            <a:r>
              <a:rPr lang="cs-CZ" sz="18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Konzultace a případná podpora projektové dokumentace.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rgbClr val="28489E"/>
              </a:buClr>
              <a:buSzPts val="1800"/>
              <a:buChar char="•"/>
            </a:pPr>
            <a:r>
              <a:rPr lang="cs-CZ" sz="18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Bezúročné půjčky, zatím tři pro Vyškov, Teplice a Říčany (4,5 mil. Kč, hlavní spolek ručitel). Vůle poskytovat další půjčky přímo střediskům.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rgbClr val="28489E"/>
              </a:buClr>
              <a:buSzPts val="1800"/>
              <a:buChar char="•"/>
            </a:pPr>
            <a:r>
              <a:rPr lang="cs-CZ" sz="1800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Rozvíjíme spolupráci k podpoře „stavebního manažera“ a vzniku manuálu „Kuchařka na stavbu klubovny“. </a:t>
            </a:r>
            <a:endParaRPr sz="18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512" y="205509"/>
            <a:ext cx="8784976" cy="6446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47570" y="5500363"/>
            <a:ext cx="1240269" cy="1145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44963" y="5543227"/>
            <a:ext cx="845481" cy="1060103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24"/>
          <p:cNvSpPr txBox="1"/>
          <p:nvPr>
            <p:ph type="title"/>
          </p:nvPr>
        </p:nvSpPr>
        <p:spPr>
          <a:xfrm>
            <a:off x="791580" y="452670"/>
            <a:ext cx="7560840" cy="1056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55C9E"/>
              </a:buClr>
              <a:buSzPts val="2800"/>
              <a:buFont typeface="Arial"/>
              <a:buNone/>
            </a:pPr>
            <a:r>
              <a:rPr lang="cs-CZ" sz="2800">
                <a:solidFill>
                  <a:srgbClr val="255C9E"/>
                </a:solidFill>
                <a:latin typeface="Arial"/>
                <a:ea typeface="Arial"/>
                <a:cs typeface="Arial"/>
                <a:sym typeface="Arial"/>
              </a:rPr>
              <a:t>Skautská nadace Jaroslava Foglara</a:t>
            </a:r>
            <a:endParaRPr sz="2800">
              <a:solidFill>
                <a:srgbClr val="255C9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24"/>
          <p:cNvSpPr txBox="1"/>
          <p:nvPr>
            <p:ph idx="1" type="body"/>
          </p:nvPr>
        </p:nvSpPr>
        <p:spPr>
          <a:xfrm>
            <a:off x="791580" y="1508787"/>
            <a:ext cx="756084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Podporuje to, co nemůže podporovat Junák. Zatím podporovala studie, projektovou dokumentaci, matching dárcovských projektů (matching = znásobení přijatých darů, k darované částce přidává 50% až do schválené výše).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 Studie kluboven – dosavadní studie mají jeden společný znak. 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Podpora studií a projektové dokumentace pozastavena, hledáme průnik s Nadací moudré cesty.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Podpora matchingu zůstává, plus 50%, pro nové klubovní prostory.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Nově podpora projektového ingenýringu k přípravě stavby a získání investičních dotací. Zejména pro výzvy MŠMT.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Alokace pro 2022 min. 1 mil. Kč.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Skautfunding – individuální dárcovství s využitím darujme.cz pod hlavičkou SNJF.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Kontakt – Ještěr </a:t>
            </a:r>
            <a:r>
              <a:rPr lang="cs-CZ" sz="1800" u="sng">
                <a:solidFill>
                  <a:schemeClr val="hlink"/>
                </a:solidFill>
                <a:hlinkClick r:id="rId6"/>
              </a:rPr>
              <a:t>jester@skaut.cz</a:t>
            </a:r>
            <a:r>
              <a:rPr lang="cs-CZ" sz="1800"/>
              <a:t> 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512" y="205509"/>
            <a:ext cx="8784976" cy="6446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47570" y="5500363"/>
            <a:ext cx="1240269" cy="1145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44963" y="5543227"/>
            <a:ext cx="845481" cy="1060103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25"/>
          <p:cNvSpPr txBox="1"/>
          <p:nvPr>
            <p:ph type="title"/>
          </p:nvPr>
        </p:nvSpPr>
        <p:spPr>
          <a:xfrm>
            <a:off x="791580" y="452670"/>
            <a:ext cx="7560840" cy="1056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55C9E"/>
              </a:buClr>
              <a:buSzPts val="2800"/>
              <a:buFont typeface="Arial"/>
              <a:buNone/>
            </a:pPr>
            <a:r>
              <a:rPr lang="cs-CZ" sz="2800">
                <a:solidFill>
                  <a:srgbClr val="255C9E"/>
                </a:solidFill>
                <a:latin typeface="Arial"/>
                <a:ea typeface="Arial"/>
                <a:cs typeface="Arial"/>
                <a:sym typeface="Arial"/>
              </a:rPr>
              <a:t>Podpora Junáka a „spravedlnost“</a:t>
            </a:r>
            <a:endParaRPr sz="2800">
              <a:solidFill>
                <a:srgbClr val="255C9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25"/>
          <p:cNvSpPr txBox="1"/>
          <p:nvPr>
            <p:ph idx="1" type="body"/>
          </p:nvPr>
        </p:nvSpPr>
        <p:spPr>
          <a:xfrm>
            <a:off x="791580" y="1508787"/>
            <a:ext cx="756084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Junák (hlavní spolek) se snaží podporovat svoje OJ stejně, spravedlivě, bez ohledu na jejich schopnosti, personální kapacitu apod. To platí pro dotace na opravy, rozdělování prostředků z Fondů nemovitostí, ale má to zásadní výjimku pro investiční akce. Není v možnostech hlavního spolku zastupovat OJ v roli investora, je zapotřebí být aktivní, mít vlastního tahouna a personální pokrytí, které se nekříží s výchovnou činností a vedením oddílů. Podporu mohou očekávat jen aktivní, u kterých je předpoklad úspěchu.   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Štěstí přeje aktivním a připraveným.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oogle Shape;202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512" y="205509"/>
            <a:ext cx="8784976" cy="6446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47570" y="5500363"/>
            <a:ext cx="1240269" cy="1145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44963" y="5543227"/>
            <a:ext cx="845481" cy="1060103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26"/>
          <p:cNvSpPr txBox="1"/>
          <p:nvPr>
            <p:ph type="title"/>
          </p:nvPr>
        </p:nvSpPr>
        <p:spPr>
          <a:xfrm>
            <a:off x="791580" y="452670"/>
            <a:ext cx="7560840" cy="1056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55C9E"/>
              </a:buClr>
              <a:buSzPts val="2800"/>
              <a:buFont typeface="Arial"/>
              <a:buNone/>
            </a:pPr>
            <a:r>
              <a:rPr lang="cs-CZ" sz="2800">
                <a:solidFill>
                  <a:srgbClr val="255C9E"/>
                </a:solidFill>
                <a:latin typeface="Arial"/>
                <a:ea typeface="Arial"/>
                <a:cs typeface="Arial"/>
                <a:sym typeface="Arial"/>
              </a:rPr>
              <a:t>Investiční výzva MŠMT</a:t>
            </a:r>
            <a:endParaRPr sz="2800">
              <a:solidFill>
                <a:srgbClr val="255C9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p26"/>
          <p:cNvSpPr txBox="1"/>
          <p:nvPr>
            <p:ph idx="1" type="body"/>
          </p:nvPr>
        </p:nvSpPr>
        <p:spPr>
          <a:xfrm>
            <a:off x="791580" y="1508787"/>
            <a:ext cx="756084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Všechny zde uvedené informace jsou velmi předběžné!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Alokace na investice cca 25 mil. Kč/rok pro všechny spolky.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Vyhlášení duben, uzávěrka srpen 2022.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OJ podávají žádost přímo, otevřená anonymní soutěž před komisí hodnotitelů (nebude předjednáno rozdělení alokace mezi spolky).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Alokace 50 mil. Kč, podpora projektu mezi 6 až 12 mil. Kč, další podobná výzva nejdřív za tři roky (poslední byla 2016).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Spoluúčast min. 15% (běžně 30%).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Později možná další menší investiční výzvy (kolem 3 mil. nebo jen pod 1 mil. Kč).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Důležitá připravenost projektu k zahájení stavby a rychlé realizaci.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Google Shape;211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512" y="205509"/>
            <a:ext cx="8784976" cy="6446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47570" y="5500363"/>
            <a:ext cx="1240269" cy="1145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44963" y="5543227"/>
            <a:ext cx="845481" cy="1060103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27"/>
          <p:cNvSpPr txBox="1"/>
          <p:nvPr>
            <p:ph type="title"/>
          </p:nvPr>
        </p:nvSpPr>
        <p:spPr>
          <a:xfrm>
            <a:off x="791580" y="452670"/>
            <a:ext cx="7560840" cy="1056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55C9E"/>
              </a:buClr>
              <a:buSzPts val="2800"/>
              <a:buFont typeface="Arial"/>
              <a:buNone/>
            </a:pPr>
            <a:r>
              <a:rPr lang="cs-CZ" sz="2800">
                <a:solidFill>
                  <a:srgbClr val="255C9E"/>
                </a:solidFill>
                <a:latin typeface="Arial"/>
                <a:ea typeface="Arial"/>
                <a:cs typeface="Arial"/>
                <a:sym typeface="Arial"/>
              </a:rPr>
              <a:t>Pozemky a právo stavby</a:t>
            </a:r>
            <a:endParaRPr sz="2800">
              <a:solidFill>
                <a:srgbClr val="255C9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Google Shape;215;p27"/>
          <p:cNvSpPr txBox="1"/>
          <p:nvPr>
            <p:ph idx="1" type="body"/>
          </p:nvPr>
        </p:nvSpPr>
        <p:spPr>
          <a:xfrm>
            <a:off x="791580" y="1508787"/>
            <a:ext cx="756084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Nově definované právo v Občanském zákoníku (zákon 89/2012 Sb.)  paragraf 1240 až 1256. 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Lze postavit stavbu na cizím (např. obecním) pozemku, pokud je k němu smluvně zřízeno právo stavby. Zapisuje se do katastru. 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Pro stavbu klubovny je zapotřebí požadovat právo stavby alespoň na 50 let. Doba na 15 let je pro stavbu klubovny málo, to rychle uteče.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V případě převodu pozemku nemůže obec pozemek prodat pod cenou stanovenou znalcem (cena v čase a místě obvyklá). Obce mohu jít na symbolickou cenu při nájmu nebo formou výpůjčky.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Google Shape;220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512" y="205509"/>
            <a:ext cx="8784976" cy="6446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47570" y="5500363"/>
            <a:ext cx="1240269" cy="1145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44963" y="5543227"/>
            <a:ext cx="845481" cy="1060103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28"/>
          <p:cNvSpPr txBox="1"/>
          <p:nvPr>
            <p:ph type="title"/>
          </p:nvPr>
        </p:nvSpPr>
        <p:spPr>
          <a:xfrm>
            <a:off x="791580" y="452670"/>
            <a:ext cx="7560840" cy="1056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55C9E"/>
              </a:buClr>
              <a:buSzPts val="2800"/>
              <a:buFont typeface="Arial"/>
              <a:buNone/>
            </a:pPr>
            <a:r>
              <a:rPr lang="cs-CZ" sz="2800">
                <a:solidFill>
                  <a:srgbClr val="255C9E"/>
                </a:solidFill>
                <a:latin typeface="Arial"/>
                <a:ea typeface="Arial"/>
                <a:cs typeface="Arial"/>
                <a:sym typeface="Arial"/>
              </a:rPr>
              <a:t>DPH</a:t>
            </a:r>
            <a:endParaRPr sz="2800">
              <a:solidFill>
                <a:srgbClr val="255C9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28"/>
          <p:cNvSpPr txBox="1"/>
          <p:nvPr>
            <p:ph idx="1" type="body"/>
          </p:nvPr>
        </p:nvSpPr>
        <p:spPr>
          <a:xfrm>
            <a:off x="791580" y="1508787"/>
            <a:ext cx="756084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Podnikatelé ve stavebnictví mohou předpokládat, že všichni kolem nich jsou plátci DPH a ve svých nabídkách uvádí cenu bez DPH.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Vždy se ujistěte, zda nabízená cena obsahuje 21% DPH!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DPH jako uznatelný náklad – v řadě dotačních programů není DPH uznatelným nákladem ani v případě, kdy je žadatelem neplátce DPH. Podpora se poskytuje v cenách bez DPH.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Dávejte si na to pozor, ať nejste nemile překvapeni. 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Google Shape;229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512" y="205509"/>
            <a:ext cx="8784976" cy="6446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47570" y="5500363"/>
            <a:ext cx="1240269" cy="1145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2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44963" y="5543227"/>
            <a:ext cx="845481" cy="1060103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29"/>
          <p:cNvSpPr txBox="1"/>
          <p:nvPr>
            <p:ph type="title"/>
          </p:nvPr>
        </p:nvSpPr>
        <p:spPr>
          <a:xfrm>
            <a:off x="791580" y="452670"/>
            <a:ext cx="7560840" cy="1056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55C9E"/>
              </a:buClr>
              <a:buSzPts val="2800"/>
              <a:buFont typeface="Arial"/>
              <a:buNone/>
            </a:pPr>
            <a:r>
              <a:rPr lang="cs-CZ" sz="2800">
                <a:solidFill>
                  <a:srgbClr val="255C9E"/>
                </a:solidFill>
                <a:latin typeface="Arial"/>
                <a:ea typeface="Arial"/>
                <a:cs typeface="Arial"/>
                <a:sym typeface="Arial"/>
              </a:rPr>
              <a:t>Darování materiálu a řemeslné práce</a:t>
            </a:r>
            <a:endParaRPr sz="2800">
              <a:solidFill>
                <a:srgbClr val="255C9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29"/>
          <p:cNvSpPr txBox="1"/>
          <p:nvPr>
            <p:ph idx="1" type="body"/>
          </p:nvPr>
        </p:nvSpPr>
        <p:spPr>
          <a:xfrm>
            <a:off x="791580" y="1508787"/>
            <a:ext cx="756084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Může být cesta, jak výrazně ušetřit při budování svépomocí. Pro dárce může být darování vlastního produktu, případně nějak nepotřebného materiálu přijatelnější, než darovat peníze.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Musíte si zvážit, zda je to vhodné a nakolik přizpůsobovat projekt podobným darům.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Domluvte si s dárci podmínky, zda a jak jejich podporu máte prezentovat.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SATJAN – firma darovala materiál na střechy kluboven. Obchodní ředitel pan Haška má dvě dcery ve středisku Háj ve Slezsku.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IP Polná – foukané izolace do stropů, br. Pepa Smejkal 777 760 207.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Google Shape;238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512" y="205509"/>
            <a:ext cx="8784976" cy="6446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47570" y="5500363"/>
            <a:ext cx="1240269" cy="1145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3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44963" y="5543227"/>
            <a:ext cx="845481" cy="1060103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30"/>
          <p:cNvSpPr txBox="1"/>
          <p:nvPr>
            <p:ph type="title"/>
          </p:nvPr>
        </p:nvSpPr>
        <p:spPr>
          <a:xfrm>
            <a:off x="791580" y="452670"/>
            <a:ext cx="7560840" cy="1056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cs-CZ" sz="2800"/>
              <a:t>Restituční nároky a nová tábořiště</a:t>
            </a:r>
            <a:endParaRPr sz="2800">
              <a:solidFill>
                <a:srgbClr val="255C9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30"/>
          <p:cNvSpPr txBox="1"/>
          <p:nvPr>
            <p:ph idx="1" type="body"/>
          </p:nvPr>
        </p:nvSpPr>
        <p:spPr>
          <a:xfrm>
            <a:off x="791580" y="1508787"/>
            <a:ext cx="756084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Restituční nároky za nevrácenou půdu jsou možný způsob jak se dostat k pozemkům na táboření. Dnes je většina nároků již vypořádána, bylo nutné se přihlásit do konce roku 1993. Pokud víte ve svém okolí o někom, kdo má nevypořádané restituční nároky za nevrácenou zemědělskou půdu a chce je zpeněžit, rád to zprostředkuji. Nabízím min. pětinásobek nominální hodnoty. 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Kontakt </a:t>
            </a:r>
            <a:r>
              <a:rPr lang="cs-CZ" sz="1800" u="sng">
                <a:solidFill>
                  <a:schemeClr val="hlink"/>
                </a:solidFill>
                <a:hlinkClick r:id="rId6"/>
              </a:rPr>
              <a:t>jester@skaut.cz</a:t>
            </a:r>
            <a:r>
              <a:rPr lang="cs-CZ" sz="1800"/>
              <a:t> 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rotWithShape="1">
            <a:blip r:embed="rId3">
              <a:alphaModFix amt="30000"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8" name="Google Shape;248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7544" y="3404073"/>
            <a:ext cx="6624736" cy="1813633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31"/>
          <p:cNvSpPr txBox="1"/>
          <p:nvPr>
            <p:ph type="title"/>
          </p:nvPr>
        </p:nvSpPr>
        <p:spPr>
          <a:xfrm>
            <a:off x="794322" y="3861048"/>
            <a:ext cx="5937918" cy="12961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255C9E"/>
              </a:buClr>
              <a:buSzPts val="3000"/>
              <a:buFont typeface="Arial"/>
              <a:buNone/>
            </a:pPr>
            <a:r>
              <a:t/>
            </a:r>
            <a:endParaRPr sz="3000">
              <a:solidFill>
                <a:srgbClr val="255C9E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255C9E"/>
              </a:buClr>
              <a:buSzPts val="3000"/>
              <a:buFont typeface="Arial"/>
              <a:buNone/>
            </a:pPr>
            <a:r>
              <a:rPr lang="cs-CZ" sz="2100">
                <a:solidFill>
                  <a:srgbClr val="255C9E"/>
                </a:solidFill>
              </a:rPr>
              <a:t>jester@skaut.cz</a:t>
            </a:r>
            <a:endParaRPr sz="2100">
              <a:solidFill>
                <a:srgbClr val="255C9E"/>
              </a:solidFill>
            </a:endParaRPr>
          </a:p>
        </p:txBody>
      </p:sp>
      <p:sp>
        <p:nvSpPr>
          <p:cNvPr id="250" name="Google Shape;250;p31"/>
          <p:cNvSpPr txBox="1"/>
          <p:nvPr>
            <p:ph idx="1" type="body"/>
          </p:nvPr>
        </p:nvSpPr>
        <p:spPr>
          <a:xfrm>
            <a:off x="1507874" y="3429000"/>
            <a:ext cx="3952200" cy="978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775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28489E"/>
              </a:buClr>
              <a:buSzPct val="100000"/>
              <a:buNone/>
            </a:pPr>
            <a:r>
              <a:rPr lang="cs-CZ">
                <a:solidFill>
                  <a:srgbClr val="28489E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0" lvl="0" marL="0" rtl="0" algn="l">
              <a:spcBef>
                <a:spcPts val="400"/>
              </a:spcBef>
              <a:spcAft>
                <a:spcPts val="0"/>
              </a:spcAft>
              <a:buClr>
                <a:srgbClr val="8A9ABC"/>
              </a:buClr>
              <a:buSzPct val="49802"/>
              <a:buNone/>
            </a:pPr>
            <a:r>
              <a:rPr b="1" lang="cs-CZ" sz="4015">
                <a:solidFill>
                  <a:srgbClr val="28489E"/>
                </a:solidFill>
              </a:rPr>
              <a:t>Dál je to na vás</a:t>
            </a:r>
            <a:endParaRPr b="1" sz="4015">
              <a:solidFill>
                <a:srgbClr val="28489E"/>
              </a:solidFill>
            </a:endParaRPr>
          </a:p>
          <a:p>
            <a:pPr indent="0" lvl="0" marL="0" rtl="0" algn="l">
              <a:spcBef>
                <a:spcPts val="400"/>
              </a:spcBef>
              <a:spcAft>
                <a:spcPts val="0"/>
              </a:spcAft>
              <a:buClr>
                <a:srgbClr val="8A9ABC"/>
              </a:buClr>
              <a:buSzPct val="100000"/>
              <a:buNone/>
            </a:pPr>
            <a:r>
              <a:t/>
            </a:r>
            <a:endParaRPr>
              <a:solidFill>
                <a:srgbClr val="28489E"/>
              </a:solidFill>
            </a:endParaRPr>
          </a:p>
        </p:txBody>
      </p:sp>
      <p:pic>
        <p:nvPicPr>
          <p:cNvPr id="251" name="Google Shape;251;p3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647570" y="5500363"/>
            <a:ext cx="1240269" cy="1145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3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844963" y="5543227"/>
            <a:ext cx="845481" cy="10601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512" y="205509"/>
            <a:ext cx="8784976" cy="6446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47570" y="5500363"/>
            <a:ext cx="1240269" cy="1145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44963" y="5543227"/>
            <a:ext cx="845481" cy="1060103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4"/>
          <p:cNvSpPr txBox="1"/>
          <p:nvPr>
            <p:ph type="title"/>
          </p:nvPr>
        </p:nvSpPr>
        <p:spPr>
          <a:xfrm>
            <a:off x="791580" y="452670"/>
            <a:ext cx="7560840" cy="1056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cs-CZ" sz="2800"/>
              <a:t>Prohlášení vlády ČR</a:t>
            </a:r>
            <a:endParaRPr sz="2800">
              <a:solidFill>
                <a:srgbClr val="255C9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4"/>
          <p:cNvSpPr txBox="1"/>
          <p:nvPr>
            <p:ph idx="1" type="body"/>
          </p:nvPr>
        </p:nvSpPr>
        <p:spPr>
          <a:xfrm>
            <a:off x="791580" y="1508787"/>
            <a:ext cx="756084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Budeme podporovat organizace pracující s dětmi a mládeží, dobrovolnictvím a zaměříme se rovněž na podporu neformálního vzdělávání a jeho propojování s formálním vzděláváním.“ 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„Budeme podporovat všechny volnočasové organizace (Skaut, Sokol, Orel atd.) a obdobné aktivity občanské společnosti. Posílíme investiční dotace MŠMT pro volnočasové organizace.” 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512" y="205509"/>
            <a:ext cx="8784976" cy="6446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47570" y="5500363"/>
            <a:ext cx="1240269" cy="1145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44963" y="5543227"/>
            <a:ext cx="845481" cy="1060103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5"/>
          <p:cNvSpPr txBox="1"/>
          <p:nvPr>
            <p:ph type="title"/>
          </p:nvPr>
        </p:nvSpPr>
        <p:spPr>
          <a:xfrm>
            <a:off x="791580" y="452670"/>
            <a:ext cx="7560840" cy="1056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cs-CZ" sz="2800"/>
              <a:t>Vzdělávání máme:</a:t>
            </a:r>
            <a:endParaRPr sz="2800">
              <a:solidFill>
                <a:srgbClr val="255C9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15"/>
          <p:cNvSpPr txBox="1"/>
          <p:nvPr>
            <p:ph idx="1" type="body"/>
          </p:nvPr>
        </p:nvSpPr>
        <p:spPr>
          <a:xfrm>
            <a:off x="791580" y="1508787"/>
            <a:ext cx="756084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-"/>
            </a:pPr>
            <a:r>
              <a:rPr lang="cs-CZ" sz="1800"/>
              <a:t>Formální = školy (stání, církevní, soukromé)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-"/>
            </a:pPr>
            <a:r>
              <a:rPr lang="cs-CZ" sz="1800"/>
              <a:t>Zájmové = SVČ, příspěvkové organizace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-"/>
            </a:pPr>
            <a:r>
              <a:rPr lang="cs-CZ" sz="1800"/>
              <a:t>Neformální = spolky, převážně dobrovolnické organizace </a:t>
            </a:r>
            <a:endParaRPr/>
          </a:p>
          <a:p>
            <a:pPr indent="-2286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sz="1800"/>
          </a:p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rgbClr val="002060"/>
              </a:buClr>
              <a:buSzPts val="1800"/>
              <a:buNone/>
            </a:pPr>
            <a:r>
              <a:rPr b="1" lang="cs-CZ" sz="1800">
                <a:solidFill>
                  <a:srgbClr val="002060"/>
                </a:solidFill>
              </a:rPr>
              <a:t>Skautská činnost je v projektovém jazyce neformální vzdělávání </a:t>
            </a:r>
            <a:endParaRPr/>
          </a:p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Clr>
                <a:srgbClr val="002060"/>
              </a:buClr>
              <a:buSzPts val="1800"/>
              <a:buNone/>
            </a:pPr>
            <a:r>
              <a:rPr b="1" lang="cs-CZ" sz="1800">
                <a:solidFill>
                  <a:srgbClr val="002060"/>
                </a:solidFill>
              </a:rPr>
              <a:t>a skautská klubovna je učebna pro neformální vzdělávání.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512" y="205509"/>
            <a:ext cx="8784976" cy="6446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47570" y="5500363"/>
            <a:ext cx="1240269" cy="1145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44963" y="5543227"/>
            <a:ext cx="845481" cy="1060103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6"/>
          <p:cNvSpPr txBox="1"/>
          <p:nvPr>
            <p:ph type="title"/>
          </p:nvPr>
        </p:nvSpPr>
        <p:spPr>
          <a:xfrm>
            <a:off x="791580" y="452670"/>
            <a:ext cx="7560840" cy="1056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cs-CZ" sz="2800"/>
              <a:t>Strategické dokumenty v oblasti vzdělávání</a:t>
            </a:r>
            <a:endParaRPr sz="2800">
              <a:solidFill>
                <a:srgbClr val="255C9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16"/>
          <p:cNvSpPr txBox="1"/>
          <p:nvPr>
            <p:ph idx="1" type="body"/>
          </p:nvPr>
        </p:nvSpPr>
        <p:spPr>
          <a:xfrm>
            <a:off x="791580" y="1508787"/>
            <a:ext cx="756084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20000"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cs-CZ"/>
              <a:t>Dnes se vytvářejí různé strategické dokumenty na různých úrovních. Pokud chceme očekávat v budoucnu podporu neformálního vzdělávání, potřebujeme mít tuto podporu deklarovanou předem v příslušných strategiích. </a:t>
            </a:r>
            <a:endParaRPr/>
          </a:p>
          <a:p>
            <a:pPr indent="-342900" lvl="0" marL="342900" rtl="0" algn="l"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cs-CZ"/>
              <a:t>Měly by nás zajímat: 	- strategie krajů (zřizují 					SŠ a SVČ)</a:t>
            </a:r>
            <a:endParaRPr/>
          </a:p>
          <a:p>
            <a:pPr indent="-228600" lvl="8" marL="3886200" rtl="0" algn="l"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-"/>
            </a:pPr>
            <a:r>
              <a:rPr lang="cs-CZ" sz="2800"/>
              <a:t>Strategie ITI MO</a:t>
            </a:r>
            <a:endParaRPr/>
          </a:p>
          <a:p>
            <a:pPr indent="-228600" lvl="8" marL="3886200" rtl="0" algn="l"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-"/>
            </a:pPr>
            <a:r>
              <a:rPr lang="cs-CZ" sz="2800"/>
              <a:t>MAPy ORP</a:t>
            </a:r>
            <a:endParaRPr/>
          </a:p>
          <a:p>
            <a:pPr indent="-228600" lvl="8" marL="3886200" rtl="0" algn="l"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-"/>
            </a:pPr>
            <a:r>
              <a:rPr lang="cs-CZ" sz="2800"/>
              <a:t>Volební programy v obcích</a:t>
            </a:r>
            <a:endParaRPr/>
          </a:p>
          <a:p>
            <a:pPr indent="0" lvl="0" marL="0" rtl="0" algn="l">
              <a:spcBef>
                <a:spcPts val="306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sz="18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512" y="205509"/>
            <a:ext cx="8784976" cy="6446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47570" y="5500363"/>
            <a:ext cx="1240269" cy="1145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44963" y="5543227"/>
            <a:ext cx="845481" cy="1060103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17"/>
          <p:cNvSpPr txBox="1"/>
          <p:nvPr>
            <p:ph type="title"/>
          </p:nvPr>
        </p:nvSpPr>
        <p:spPr>
          <a:xfrm>
            <a:off x="791580" y="452670"/>
            <a:ext cx="7560840" cy="1056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cs-CZ" sz="2800"/>
              <a:t>Strategie samosprávných krajů</a:t>
            </a:r>
            <a:endParaRPr sz="2800">
              <a:solidFill>
                <a:srgbClr val="255C9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17"/>
          <p:cNvSpPr txBox="1"/>
          <p:nvPr>
            <p:ph idx="1" type="body"/>
          </p:nvPr>
        </p:nvSpPr>
        <p:spPr>
          <a:xfrm>
            <a:off x="791580" y="1508787"/>
            <a:ext cx="756084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Strategie krajů si hlídají především SVČ, aby u svých zřizovatelů obhájili svoji existenci. 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Pro SVČ jsme výrazný konkurent. Naše činnost (osobohodina klienta) je 20 až 100x levnější, než ve SVČ. Toho jsou si SVČ vědomy a v krajských strategiích se snaží hájit svoji „nezastupitelnou“ pozici. Potřebujeme, aby neformální vzdělávání a jeho podpora byla v krajských strategiích alespoň zmíněna. Lze toho dosáhnout v rámci veřejného připomínkování strategií, které se tvoří na období sedmi let, případně na delší období. 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512" y="205509"/>
            <a:ext cx="8784976" cy="6446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47570" y="5500363"/>
            <a:ext cx="1240269" cy="1145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44963" y="5543227"/>
            <a:ext cx="845481" cy="1060103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8"/>
          <p:cNvSpPr txBox="1"/>
          <p:nvPr>
            <p:ph type="title"/>
          </p:nvPr>
        </p:nvSpPr>
        <p:spPr>
          <a:xfrm>
            <a:off x="791580" y="452670"/>
            <a:ext cx="7560840" cy="1056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55C9E"/>
              </a:buClr>
              <a:buSzPts val="2800"/>
              <a:buFont typeface="Arial"/>
              <a:buNone/>
            </a:pPr>
            <a:r>
              <a:rPr lang="cs-CZ" sz="2800">
                <a:solidFill>
                  <a:srgbClr val="255C9E"/>
                </a:solidFill>
                <a:latin typeface="Arial"/>
                <a:ea typeface="Arial"/>
                <a:cs typeface="Arial"/>
                <a:sym typeface="Arial"/>
              </a:rPr>
              <a:t>ITI MO</a:t>
            </a:r>
            <a:endParaRPr sz="2800">
              <a:solidFill>
                <a:srgbClr val="255C9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18"/>
          <p:cNvSpPr txBox="1"/>
          <p:nvPr>
            <p:ph idx="1" type="body"/>
          </p:nvPr>
        </p:nvSpPr>
        <p:spPr>
          <a:xfrm>
            <a:off x="791580" y="1508787"/>
            <a:ext cx="756084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ITI – integrované teritoriální investice 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MO – metropolitní oblast, v ČR je 12 metropolitních oblastí = území zahrnující metropoli a její okolí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Strategie ITI – strategický dokument, který určuje, co bude v programovém období EU v MO podporováno. Může obsahovat podporu neformálního vzdělávání a následně příslušné investice v rámci IROPu. Bude se jednat o investice v nízkých desítkách mil. Kč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IROP = investiční regionální operační program (klubovny Opava, snad Liberec, Plzeň)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512" y="205509"/>
            <a:ext cx="8784976" cy="6446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47570" y="5500363"/>
            <a:ext cx="1240269" cy="1145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44963" y="5543227"/>
            <a:ext cx="845481" cy="1060103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9"/>
          <p:cNvSpPr txBox="1"/>
          <p:nvPr>
            <p:ph type="title"/>
          </p:nvPr>
        </p:nvSpPr>
        <p:spPr>
          <a:xfrm>
            <a:off x="791580" y="452670"/>
            <a:ext cx="7560840" cy="1056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55C9E"/>
              </a:buClr>
              <a:buSzPts val="2800"/>
              <a:buFont typeface="Arial"/>
              <a:buNone/>
            </a:pPr>
            <a:r>
              <a:rPr lang="cs-CZ" sz="2800">
                <a:solidFill>
                  <a:srgbClr val="255C9E"/>
                </a:solidFill>
                <a:latin typeface="Arial"/>
                <a:ea typeface="Arial"/>
                <a:cs typeface="Arial"/>
                <a:sym typeface="Arial"/>
              </a:rPr>
              <a:t>MAP ORP</a:t>
            </a:r>
            <a:endParaRPr sz="2800">
              <a:solidFill>
                <a:srgbClr val="255C9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19"/>
          <p:cNvSpPr txBox="1"/>
          <p:nvPr>
            <p:ph idx="1" type="body"/>
          </p:nvPr>
        </p:nvSpPr>
        <p:spPr>
          <a:xfrm>
            <a:off x="791580" y="1508787"/>
            <a:ext cx="756084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MAP – místní akční plán pro vzdělávání v rámci obce s rozšířenou pravomocí (ORP), které zřizují MŠ a ZŠ. Může obsahovat podporu neformálního vzdělávání.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V rámci programového období EU (aktuálně 2021 – 2027) se tvoří MAPy ve dvou etapách, označované jako MAP I a MAP II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Nositelem MAPu jsou zpravidla MASky = Místní akční skupina, ve velkých městech odbory školství magistrátního úřadu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cs-CZ" sz="1800"/>
              <a:t>Součástí mapu je Strategický rámec investic (SR), který lze aktualizovat nejdříve 6 měsíců od poslední aktualizace. Co není v SR, nemá šanci na podporu v rámci MAPu</a:t>
            </a:r>
            <a:endParaRPr sz="18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512" y="205509"/>
            <a:ext cx="8784976" cy="6446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47570" y="5500363"/>
            <a:ext cx="1240269" cy="1145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44963" y="5543227"/>
            <a:ext cx="845481" cy="1060103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20"/>
          <p:cNvSpPr txBox="1"/>
          <p:nvPr>
            <p:ph type="title"/>
          </p:nvPr>
        </p:nvSpPr>
        <p:spPr>
          <a:xfrm>
            <a:off x="791580" y="452670"/>
            <a:ext cx="7560840" cy="1056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cs-CZ" sz="2800"/>
              <a:t>Strategický rámec MAP Šlapanicko </a:t>
            </a:r>
            <a:endParaRPr sz="2800">
              <a:solidFill>
                <a:srgbClr val="255C9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2" name="Google Shape;152;p20"/>
          <p:cNvPicPr preferRelativeResize="0"/>
          <p:nvPr>
            <p:ph idx="1" type="body"/>
          </p:nvPr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79513" y="2177529"/>
            <a:ext cx="8784975" cy="27970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Google Shape;157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512" y="205509"/>
            <a:ext cx="8784976" cy="6446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47570" y="5500363"/>
            <a:ext cx="1240269" cy="1145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44963" y="5543227"/>
            <a:ext cx="845481" cy="1060103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1"/>
          <p:cNvSpPr txBox="1"/>
          <p:nvPr>
            <p:ph type="title"/>
          </p:nvPr>
        </p:nvSpPr>
        <p:spPr>
          <a:xfrm>
            <a:off x="791580" y="452670"/>
            <a:ext cx="7560840" cy="10561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55C9E"/>
              </a:buClr>
              <a:buSzPts val="2800"/>
              <a:buFont typeface="Arial"/>
              <a:buNone/>
            </a:pPr>
            <a:r>
              <a:rPr lang="cs-CZ" sz="2800">
                <a:solidFill>
                  <a:srgbClr val="255C9E"/>
                </a:solidFill>
                <a:latin typeface="Arial"/>
                <a:ea typeface="Arial"/>
                <a:cs typeface="Arial"/>
                <a:sym typeface="Arial"/>
              </a:rPr>
              <a:t>Volební programy obcí</a:t>
            </a:r>
            <a:endParaRPr sz="2800">
              <a:solidFill>
                <a:srgbClr val="255C9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21"/>
          <p:cNvSpPr txBox="1"/>
          <p:nvPr>
            <p:ph idx="1" type="body"/>
          </p:nvPr>
        </p:nvSpPr>
        <p:spPr>
          <a:xfrm>
            <a:off x="791580" y="1508787"/>
            <a:ext cx="756084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Char char="•"/>
            </a:pPr>
            <a:r>
              <a:rPr lang="cs-CZ" sz="1800">
                <a:solidFill>
                  <a:srgbClr val="FF0000"/>
                </a:solidFill>
              </a:rPr>
              <a:t>Na podzim 2022 budou obecní volby. Pro stavbu nové klubovny je podpora obce klíčová. Na úrovni obcí se většinou nejprve domlouvají kandidátky (= obsazují volitelná místa) a až pak se teprve hledá program. 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rgbClr val="FF0000"/>
              </a:buClr>
              <a:buSzPts val="1800"/>
              <a:buChar char="•"/>
            </a:pPr>
            <a:r>
              <a:rPr lang="cs-CZ" sz="1800">
                <a:solidFill>
                  <a:srgbClr val="FF0000"/>
                </a:solidFill>
              </a:rPr>
              <a:t>DOPORUČENÍ – zorientovat se v chystaných kandidátkách a snažit se prosadit příslib podpory skautské klubovny do jejich volebního programu. 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rgbClr val="FF0000"/>
              </a:buClr>
              <a:buSzPts val="1800"/>
              <a:buChar char="•"/>
            </a:pPr>
            <a:r>
              <a:rPr lang="cs-CZ" sz="1800">
                <a:solidFill>
                  <a:srgbClr val="FF0000"/>
                </a:solidFill>
              </a:rPr>
              <a:t>Zmapovat si rodiče, hledat osoby, které vám pomohou, nabídnout se na kandidátku. I nevolitelné místo zajistí alespoň informace a možnost navrhovat body do programu. 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rgbClr val="FF0000"/>
              </a:buClr>
              <a:buSzPts val="1800"/>
              <a:buChar char="•"/>
            </a:pPr>
            <a:r>
              <a:rPr lang="cs-CZ" sz="1800">
                <a:solidFill>
                  <a:srgbClr val="FF0000"/>
                </a:solidFill>
              </a:rPr>
              <a:t>Máte na to max. půl roku, dejte tomu velkou prioritu!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>
              <a:solidFill>
                <a:srgbClr val="28489E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otiv systému Office">
  <a:themeElements>
    <a:clrScheme name="SKAUT">
      <a:dk1>
        <a:srgbClr val="255C9E"/>
      </a:dk1>
      <a:lt1>
        <a:srgbClr val="FFFFFF"/>
      </a:lt1>
      <a:dk2>
        <a:srgbClr val="255C9E"/>
      </a:dk2>
      <a:lt2>
        <a:srgbClr val="BED4DF"/>
      </a:lt2>
      <a:accent1>
        <a:srgbClr val="172882"/>
      </a:accent1>
      <a:accent2>
        <a:srgbClr val="E63434"/>
      </a:accent2>
      <a:accent3>
        <a:srgbClr val="89B917"/>
      </a:accent3>
      <a:accent4>
        <a:srgbClr val="A0057D"/>
      </a:accent4>
      <a:accent5>
        <a:srgbClr val="007BC3"/>
      </a:accent5>
      <a:accent6>
        <a:srgbClr val="EE8028"/>
      </a:accent6>
      <a:hlink>
        <a:srgbClr val="A87A93"/>
      </a:hlink>
      <a:folHlink>
        <a:srgbClr val="5F238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