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cs-CZ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acek.skauting.cz/zakladny/klubovna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https://www.skaut-ricany.cz/´ úspěšný fdr, město s bohatými obyvateli, dají dar, ale nejdou na brigádu, půjčka NMP, Nadace PPF 1 mil. sbírky, požárová sbírka, pojištění, něco kraj, ale velmi málo, obec, plech na malou SATJAN</a:t>
            </a:r>
            <a:endParaRPr/>
          </a:p>
        </p:txBody>
      </p:sp>
      <p:sp>
        <p:nvSpPr>
          <p:cNvPr id="152" name="Google Shape;152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https://vyskov.skauting.cz/novy-skautsky-dum/  na klíč, město, kraj, úspory, dluh, Nadace PPF, firmy, IFDR 16 mega, režim veřejné zakázky</a:t>
            </a:r>
            <a:endParaRPr/>
          </a:p>
        </p:txBody>
      </p:sp>
      <p:sp>
        <p:nvSpPr>
          <p:cNvPr id="160" name="Google Shape;160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https://mnisek.skauting.cz/klubovna/ </a:t>
            </a:r>
            <a:endParaRPr/>
          </a:p>
        </p:txBody>
      </p:sp>
      <p:sp>
        <p:nvSpPr>
          <p:cNvPr id="167" name="Google Shape;167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https://klubovnapolna.cz/  svépomocí, materiálový sponzoring, silná parta čtyřicátníků, hospodářů, návrh řešen tak, aby s to byli schopni dělat sami (např. žádná úžlabí)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4" name="Google Shape;174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https://www.skautiteplice.cz/zakladna-a-taboriste/skautske-centrum/, půjčka 1,5 mil NMP, 1 mil Nadace PPF, svépomocí + profese, Junák, Skautská nadace JF, úspory</a:t>
            </a:r>
            <a:endParaRPr/>
          </a:p>
        </p:txBody>
      </p:sp>
      <p:sp>
        <p:nvSpPr>
          <p:cNvPr id="181" name="Google Shape;181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https://www.klubovnahaj.cz/ hezká fotogalerie, Junák. Původní představa do 1 mil.  Krytina SATJAN, Nadace PPF</a:t>
            </a:r>
            <a:endParaRPr/>
          </a:p>
        </p:txBody>
      </p:sp>
      <p:sp>
        <p:nvSpPr>
          <p:cNvPr id="188" name="Google Shape;188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https://www.stopari.org/#klubovna, investice Prahy 8, člověk na radnici</a:t>
            </a:r>
            <a:endParaRPr/>
          </a:p>
        </p:txBody>
      </p:sp>
      <p:sp>
        <p:nvSpPr>
          <p:cNvPr id="195" name="Google Shape;195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Obec, obecní nemovitost  https://www.skautbystricenp.cz/ krytina SATJAN</a:t>
            </a:r>
            <a:endParaRPr/>
          </a:p>
        </p:txBody>
      </p:sp>
      <p:sp>
        <p:nvSpPr>
          <p:cNvPr id="202" name="Google Shape;202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https://www.skautopava.cz/#rekonstrukce-sd ITO Ostravsko-opavské oblasti, 12 mega</a:t>
            </a:r>
            <a:endParaRPr/>
          </a:p>
        </p:txBody>
      </p:sp>
      <p:sp>
        <p:nvSpPr>
          <p:cNvPr id="209" name="Google Shape;209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Svépomocí, menší dotace,  fdr, https://strelice.skauting.cz/nova-klubovna/ , obec, něco kraj, fdr, svépomocí</a:t>
            </a:r>
            <a:endParaRPr/>
          </a:p>
        </p:txBody>
      </p:sp>
      <p:sp>
        <p:nvSpPr>
          <p:cNvPr id="216" name="Google Shape;216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2016, http://www.mistek.skauting.cz/stavime-klubovnu/  firemní donoři, nadace, svépomocí</a:t>
            </a:r>
            <a:endParaRPr/>
          </a:p>
        </p:txBody>
      </p:sp>
      <p:sp>
        <p:nvSpPr>
          <p:cNvPr id="93" name="Google Shape;93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http://dolnizivotice.skauting.cz/rekonstrukce-klubovny/, obecní majetek, obec investor, skauti zařizují, IROP – přes MASku  2 mil, OPŽP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3" name="Google Shape;223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Participativní rozpočet Brna  https://mafeking.skauting.cz/ ted se začalo, fotka aktuální stav, v Brně dvě klubovny z participativního rozpočtu, ještě Tuřany – kontejnerová stavba</a:t>
            </a:r>
            <a:endParaRPr/>
          </a:p>
        </p:txBody>
      </p:sp>
      <p:sp>
        <p:nvSpPr>
          <p:cNvPr id="230" name="Google Shape;230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7" name="Google Shape;237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Obec, tornádová sbírka, Brontosauři a skauti 50/50</a:t>
            </a:r>
            <a:endParaRPr/>
          </a:p>
        </p:txBody>
      </p:sp>
      <p:sp>
        <p:nvSpPr>
          <p:cNvPr id="238" name="Google Shape;238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Stav z 2020, investice MŠMT</a:t>
            </a:r>
            <a:endParaRPr/>
          </a:p>
        </p:txBody>
      </p:sp>
      <p:sp>
        <p:nvSpPr>
          <p:cNvPr id="245" name="Google Shape;245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1" name="Google Shape;251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7" name="Google Shape;257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Středisko nemá žádnou digitální stopu   modra@uh.cz  MAS Buchlovsko,  SZIF</a:t>
            </a:r>
            <a:endParaRPr/>
          </a:p>
        </p:txBody>
      </p:sp>
      <p:sp>
        <p:nvSpPr>
          <p:cNvPr id="258" name="Google Shape;258;p2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4" name="Google Shape;264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0" name="Google Shape;270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6" name="Google Shape;276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2019, https://doubravka.skauting.cz/stavba-nove-klubovny-2/  investice MŠMT</a:t>
            </a:r>
            <a:endParaRPr/>
          </a:p>
        </p:txBody>
      </p:sp>
      <p:sp>
        <p:nvSpPr>
          <p:cNvPr id="100" name="Google Shape;100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Dům města, investice města 12,5 mega, dokončeno podzim 2020</a:t>
            </a:r>
            <a:endParaRPr/>
          </a:p>
        </p:txBody>
      </p:sp>
      <p:sp>
        <p:nvSpPr>
          <p:cNvPr id="107" name="Google Shape;107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https://www.mc-zbraslav.cz/pastouska-pradelna-skautska-klubovna-a-komunitni-prostor/d-7701/p1=10788</a:t>
            </a:r>
            <a:endParaRPr/>
          </a:p>
        </p:txBody>
      </p:sp>
      <p:sp>
        <p:nvSpPr>
          <p:cNvPr id="114" name="Google Shape;114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Investice města, EU dotace – učebny pro neformální vzdělávání, Junáka a Duha partnerem = dodavatel neformálního vzdělávání   </a:t>
            </a:r>
            <a:r>
              <a:rPr lang="cs-CZ" u="sng">
                <a:solidFill>
                  <a:schemeClr val="hlink"/>
                </a:solidFill>
                <a:hlinkClick r:id="rId2"/>
              </a:rPr>
              <a:t>https://racek.skauting.cz/zakladny/klubovna</a:t>
            </a:r>
            <a:r>
              <a:rPr lang="cs-CZ"/>
              <a:t> </a:t>
            </a:r>
            <a:endParaRPr/>
          </a:p>
        </p:txBody>
      </p:sp>
      <p:sp>
        <p:nvSpPr>
          <p:cNvPr id="123" name="Google Shape;123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cs-CZ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Půdní vestavba, 2021, https://jarykastila.skauting.cz/  2 mega</a:t>
            </a:r>
            <a:endParaRPr/>
          </a:p>
        </p:txBody>
      </p:sp>
      <p:sp>
        <p:nvSpPr>
          <p:cNvPr id="131" name="Google Shape;131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https://valla.skauting.cz/klubovna/  15.9.2019 požár, nepojištěná stavba nezapsaná v katastru, 2,7 mil. celkem, 1 mil dary, pomoc Junáka, 1,2 mil Nadace PPF</a:t>
            </a:r>
            <a:endParaRPr/>
          </a:p>
        </p:txBody>
      </p:sp>
      <p:sp>
        <p:nvSpPr>
          <p:cNvPr id="138" name="Google Shape;138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" name="Google Shape;14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/>
              <a:t>Dotace na opravy,  pokračují podkrovím,  vlastní fdr – darujme 0,25 mil</a:t>
            </a:r>
            <a:endParaRPr/>
          </a:p>
        </p:txBody>
      </p:sp>
      <p:sp>
        <p:nvSpPr>
          <p:cNvPr id="145" name="Google Shape;145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Úvodní snímek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svislý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vislý nadpis a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obsah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va obsahy" type="twoObj">
  <p:cSld name="TWO_OBJECT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áhlaví části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ovnání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Jenom nadpis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ázdný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sah s titulkem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rázek s titulkem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Relationship Id="rId4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jpg"/><Relationship Id="rId4" Type="http://schemas.openxmlformats.org/officeDocument/2006/relationships/image" Target="../media/image2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hyperlink" Target="mailto:jester@skaut.cz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www.skaut-lanskroun.cz/zazemi/klubona-na-vetru" TargetMode="External"/><Relationship Id="rId4" Type="http://schemas.openxmlformats.org/officeDocument/2006/relationships/hyperlink" Target="https://www.skautimost.cz/" TargetMode="External"/><Relationship Id="rId5" Type="http://schemas.openxmlformats.org/officeDocument/2006/relationships/hyperlink" Target="https://13klicu.cz/" TargetMode="External"/><Relationship Id="rId6" Type="http://schemas.openxmlformats.org/officeDocument/2006/relationships/hyperlink" Target="http://hostinne.skauting.cz/ubytovani/skautsky-dum-hostinne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1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b="1" lang="cs-CZ"/>
              <a:t>Nové klubovny</a:t>
            </a:r>
            <a:endParaRPr b="1"/>
          </a:p>
        </p:txBody>
      </p:sp>
      <p:sp>
        <p:nvSpPr>
          <p:cNvPr id="89" name="Google Shape;89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cs-CZ" sz="3200"/>
              <a:t>Co se v minulých letech postavilo nebo se ještě staví.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b="1" sz="3200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cs-CZ" sz="3200"/>
              <a:t>SESTAV 12. 2. 2022</a:t>
            </a:r>
            <a:endParaRPr b="1" sz="3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Říčany</a:t>
            </a:r>
            <a:endParaRPr/>
          </a:p>
        </p:txBody>
      </p:sp>
      <p:pic>
        <p:nvPicPr>
          <p:cNvPr id="155" name="Google Shape;155;p2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2274094"/>
            <a:ext cx="5181600" cy="345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2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72200" y="2274094"/>
            <a:ext cx="5181600" cy="345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Vyškov</a:t>
            </a:r>
            <a:endParaRPr b="1" sz="7200"/>
          </a:p>
        </p:txBody>
      </p:sp>
      <p:pic>
        <p:nvPicPr>
          <p:cNvPr id="163" name="Google Shape;163;p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93125" y="1825625"/>
            <a:ext cx="6520891" cy="4887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Mníšek pod Brdy</a:t>
            </a:r>
            <a:endParaRPr b="1" sz="7200"/>
          </a:p>
        </p:txBody>
      </p:sp>
      <p:pic>
        <p:nvPicPr>
          <p:cNvPr id="170" name="Google Shape;170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20330" y="1825624"/>
            <a:ext cx="5240194" cy="52401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Polná</a:t>
            </a:r>
            <a:endParaRPr b="1" sz="7200"/>
          </a:p>
        </p:txBody>
      </p:sp>
      <p:pic>
        <p:nvPicPr>
          <p:cNvPr id="177" name="Google Shape;177;p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6261" y="1825625"/>
            <a:ext cx="8729017" cy="49076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Teplice</a:t>
            </a:r>
            <a:endParaRPr b="1" sz="7200"/>
          </a:p>
        </p:txBody>
      </p:sp>
      <p:pic>
        <p:nvPicPr>
          <p:cNvPr id="184" name="Google Shape;184;p2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8144" y="1825624"/>
            <a:ext cx="8682548" cy="4883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Calibri"/>
              <a:buNone/>
            </a:pPr>
            <a:r>
              <a:rPr b="1" lang="cs-CZ" sz="6600"/>
              <a:t>Bobří srub, Háj ve Slezsku</a:t>
            </a:r>
            <a:endParaRPr b="1" sz="6600"/>
          </a:p>
        </p:txBody>
      </p:sp>
      <p:pic>
        <p:nvPicPr>
          <p:cNvPr id="191" name="Google Shape;191;p2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32496" y="1825624"/>
            <a:ext cx="7297156" cy="4864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Praha 8</a:t>
            </a:r>
            <a:endParaRPr b="1" sz="7200"/>
          </a:p>
        </p:txBody>
      </p:sp>
      <p:pic>
        <p:nvPicPr>
          <p:cNvPr id="198" name="Google Shape;198;p2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9837" y="1981993"/>
            <a:ext cx="8311527" cy="4680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Bystřice nad Perštejnem</a:t>
            </a:r>
            <a:endParaRPr b="1" sz="7200"/>
          </a:p>
        </p:txBody>
      </p:sp>
      <p:pic>
        <p:nvPicPr>
          <p:cNvPr id="205" name="Google Shape;205;p2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76723" y="1825624"/>
            <a:ext cx="5407900" cy="48633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Skautský dům Opava</a:t>
            </a:r>
            <a:endParaRPr b="1" sz="7200"/>
          </a:p>
        </p:txBody>
      </p:sp>
      <p:pic>
        <p:nvPicPr>
          <p:cNvPr id="212" name="Google Shape;212;p3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32496" y="1825625"/>
            <a:ext cx="7261530" cy="4841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Střelice u Brna</a:t>
            </a:r>
            <a:endParaRPr b="1" sz="7200"/>
          </a:p>
        </p:txBody>
      </p:sp>
      <p:pic>
        <p:nvPicPr>
          <p:cNvPr id="219" name="Google Shape;219;p3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2206" y="1825625"/>
            <a:ext cx="7983705" cy="4833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Sviadnov (Frýdek Místek)</a:t>
            </a:r>
            <a:endParaRPr b="1" sz="7200"/>
          </a:p>
        </p:txBody>
      </p:sp>
      <p:pic>
        <p:nvPicPr>
          <p:cNvPr id="96" name="Google Shape;96;p1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95107" y="1849375"/>
            <a:ext cx="6459531" cy="4844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Dolní Životice</a:t>
            </a:r>
            <a:endParaRPr b="1" sz="7200"/>
          </a:p>
        </p:txBody>
      </p:sp>
      <p:pic>
        <p:nvPicPr>
          <p:cNvPr id="226" name="Google Shape;226;p3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8143" y="1825624"/>
            <a:ext cx="8578401" cy="4825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Brno, Bílá hora</a:t>
            </a:r>
            <a:endParaRPr sz="7200"/>
          </a:p>
        </p:txBody>
      </p:sp>
      <p:pic>
        <p:nvPicPr>
          <p:cNvPr id="233" name="Google Shape;233;p3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2542704"/>
            <a:ext cx="5181600" cy="2917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3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72200" y="2543969"/>
            <a:ext cx="5181600" cy="291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Mikulčice</a:t>
            </a:r>
            <a:endParaRPr b="1" sz="7200"/>
          </a:p>
        </p:txBody>
      </p:sp>
      <p:pic>
        <p:nvPicPr>
          <p:cNvPr id="241" name="Google Shape;241;p3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54134" y="1825624"/>
            <a:ext cx="8498385" cy="4812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Kovářov, přehrada Lipno</a:t>
            </a:r>
            <a:endParaRPr b="1" sz="7200"/>
          </a:p>
        </p:txBody>
      </p:sp>
      <p:pic>
        <p:nvPicPr>
          <p:cNvPr id="248" name="Google Shape;248;p3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95108" y="1825624"/>
            <a:ext cx="6406092" cy="4804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cs-CZ"/>
              <a:t>Praha 5, Okrouhlík</a:t>
            </a:r>
            <a:endParaRPr b="1"/>
          </a:p>
        </p:txBody>
      </p:sp>
      <p:pic>
        <p:nvPicPr>
          <p:cNvPr id="254" name="Google Shape;254;p3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15225" y="1825624"/>
            <a:ext cx="7783852" cy="46009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Modrá u Velehradu</a:t>
            </a:r>
            <a:endParaRPr b="1" sz="7200"/>
          </a:p>
        </p:txBody>
      </p:sp>
      <p:sp>
        <p:nvSpPr>
          <p:cNvPr id="261" name="Google Shape;261;p3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cs-CZ"/>
              <a:t>Klubovna Prádelka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Doporučení</a:t>
            </a:r>
            <a:endParaRPr b="1" sz="7200"/>
          </a:p>
        </p:txBody>
      </p:sp>
      <p:sp>
        <p:nvSpPr>
          <p:cNvPr id="267" name="Google Shape;267;p3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cs-CZ" sz="4000"/>
              <a:t>Ve svojí skupině máte podobnou, často velmi omezenou zkušenost s fungováním a podobou skautské klubovny. </a:t>
            </a:r>
            <a:endParaRPr sz="40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cs-CZ" sz="4000"/>
              <a:t>Před plánováním nové klubovny může být užitečné navštívit jiné klubovny. Zejména ty nově postavené a pobavit se s budovateli o jejich zkušenostech. Dopředu nevíte, které jejich zkušenosti mohou být pro vás cenné a ušetří vám slepé uličky a možná i náklady. </a:t>
            </a:r>
            <a:endParaRPr sz="40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cs-CZ" sz="4000"/>
              <a:t>Seznamujte se s fungováním jiných kluboven.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4000"/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cs-CZ" sz="4000" u="sng">
                <a:solidFill>
                  <a:schemeClr val="hlink"/>
                </a:solidFill>
                <a:hlinkClick r:id="rId3"/>
              </a:rPr>
              <a:t>jester@skaut.cz</a:t>
            </a:r>
            <a:r>
              <a:rPr lang="cs-CZ" sz="4000"/>
              <a:t>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40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cs-CZ"/>
              <a:t>Další klubovny pro inspiraci</a:t>
            </a:r>
            <a:endParaRPr/>
          </a:p>
        </p:txBody>
      </p:sp>
      <p:sp>
        <p:nvSpPr>
          <p:cNvPr id="273" name="Google Shape;273;p3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cs-CZ"/>
              <a:t>Lanškroun, klubovna Na Větru. Postaveno městem kolem roku 2010, velká středisková klubovna. 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cs-CZ"/>
              <a:t>	</a:t>
            </a:r>
            <a:r>
              <a:rPr lang="cs-CZ" u="sng">
                <a:solidFill>
                  <a:schemeClr val="hlink"/>
                </a:solidFill>
                <a:hlinkClick r:id="rId3"/>
              </a:rPr>
              <a:t>https://www.skaut-lanskroun.cz/zazemi/klubona-na-vetru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cs-CZ"/>
              <a:t>SD Most a Lomnice nad Lužnicí, koupen dům a následně upravován.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cs-CZ" u="sng">
                <a:solidFill>
                  <a:schemeClr val="hlink"/>
                </a:solidFill>
                <a:hlinkClick r:id="rId4"/>
              </a:rPr>
              <a:t>https://www.skautimost.cz/</a:t>
            </a:r>
            <a:r>
              <a:rPr lang="cs-CZ"/>
              <a:t>   </a:t>
            </a:r>
            <a:r>
              <a:rPr lang="cs-CZ" u="sng">
                <a:solidFill>
                  <a:schemeClr val="hlink"/>
                </a:solidFill>
                <a:hlinkClick r:id="rId5"/>
              </a:rPr>
              <a:t>https://13klicu.cz/</a:t>
            </a:r>
            <a:r>
              <a:rPr lang="cs-CZ"/>
              <a:t>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cs-CZ" u="sng">
                <a:solidFill>
                  <a:schemeClr val="hlink"/>
                </a:solidFill>
                <a:hlinkClick r:id="rId6"/>
              </a:rPr>
              <a:t>http://hostinne.skauting.cz/ubytovani/skautsky-dum-hostinne</a:t>
            </a:r>
            <a:r>
              <a:rPr lang="cs-CZ"/>
              <a:t>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cs-CZ"/>
              <a:t>Na mapy.cz zadat hledání „skaut“ a zobrazí se klubovny v okolí s proklikem na  web.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cs-CZ"/>
              <a:t> 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cs-CZ"/>
              <a:t>To je všechno</a:t>
            </a:r>
            <a:endParaRPr/>
          </a:p>
        </p:txBody>
      </p:sp>
      <p:sp>
        <p:nvSpPr>
          <p:cNvPr id="279" name="Google Shape;279;p4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Chotěboř</a:t>
            </a:r>
            <a:endParaRPr b="1" sz="7200"/>
          </a:p>
        </p:txBody>
      </p:sp>
      <p:pic>
        <p:nvPicPr>
          <p:cNvPr id="103" name="Google Shape;103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67278" y="1825625"/>
            <a:ext cx="9257443" cy="4351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Trutnov</a:t>
            </a:r>
            <a:endParaRPr b="1" sz="7200"/>
          </a:p>
        </p:txBody>
      </p:sp>
      <p:pic>
        <p:nvPicPr>
          <p:cNvPr id="110" name="Google Shape;110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69919" y="2050574"/>
            <a:ext cx="6935037" cy="4623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Praha-Zbraslav</a:t>
            </a:r>
            <a:endParaRPr b="1" sz="7200"/>
          </a:p>
        </p:txBody>
      </p:sp>
      <p:sp>
        <p:nvSpPr>
          <p:cNvPr id="117" name="Google Shape;117;p17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18" name="Google Shape;118;p17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91595" y="1825625"/>
            <a:ext cx="5526883" cy="3684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>
            <p:ph idx="4294967295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8200" y="1825625"/>
            <a:ext cx="4913313" cy="3684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-CZ" sz="6600"/>
              <a:t>Žďár nad Sázavou</a:t>
            </a:r>
            <a:endParaRPr b="1" sz="6600"/>
          </a:p>
        </p:txBody>
      </p:sp>
      <p:sp>
        <p:nvSpPr>
          <p:cNvPr id="126" name="Google Shape;126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27" name="Google Shape;12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18952" y="1804257"/>
            <a:ext cx="8461420" cy="47512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Prostějov</a:t>
            </a:r>
            <a:endParaRPr b="1" sz="7200"/>
          </a:p>
        </p:txBody>
      </p:sp>
      <p:pic>
        <p:nvPicPr>
          <p:cNvPr id="134" name="Google Shape;134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95107" y="1825625"/>
            <a:ext cx="6459531" cy="4844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Praha, Hanspaulka</a:t>
            </a:r>
            <a:endParaRPr b="1" sz="7200"/>
          </a:p>
        </p:txBody>
      </p:sp>
      <p:pic>
        <p:nvPicPr>
          <p:cNvPr id="141" name="Google Shape;141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95108" y="1825625"/>
            <a:ext cx="6625786" cy="4969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b="1" lang="cs-CZ" sz="7200"/>
              <a:t>Skautský dům Šumperk</a:t>
            </a:r>
            <a:endParaRPr b="1" sz="7200"/>
          </a:p>
        </p:txBody>
      </p:sp>
      <p:pic>
        <p:nvPicPr>
          <p:cNvPr id="148" name="Google Shape;148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18110" y="1825624"/>
            <a:ext cx="6695906" cy="4733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otiv Office">
  <a:themeElements>
    <a:clrScheme name="Kancelář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tiv Office">
  <a:themeElements>
    <a:clrScheme name="Kancelář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