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embeddedFontLst>
    <p:embeddedFont>
      <p:font typeface="Open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OpenSans-bold.fntdata"/><Relationship Id="rId14" Type="http://schemas.openxmlformats.org/officeDocument/2006/relationships/font" Target="fonts/OpenSans-regular.fntdata"/><Relationship Id="rId17" Type="http://schemas.openxmlformats.org/officeDocument/2006/relationships/font" Target="fonts/OpenSans-boldItalic.fntdata"/><Relationship Id="rId16" Type="http://schemas.openxmlformats.org/officeDocument/2006/relationships/font" Target="fonts/OpenSa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" name="Google Shape;4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" name="Google Shape;21;p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3" name="Google Shape;23;p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type="objTx">
  <p:cSld name="OBJECT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5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type="picTx">
  <p:cSld name="PICTURE_WITH_CAPTIO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4" name="Google Shape;34;p6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type="vertTitleAndTx">
  <p:cSld name="VERTICAL_TITLE_AND_VERTICAL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10482607" y="499621"/>
            <a:ext cx="10589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podporit.jdem.cz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www.podporit.jdem.cz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/>
          <p:nvPr>
            <p:ph type="ctrTitle"/>
          </p:nvPr>
        </p:nvSpPr>
        <p:spPr>
          <a:xfrm>
            <a:off x="1524000" y="667658"/>
            <a:ext cx="8403771" cy="123734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</a:pPr>
            <a:r>
              <a:rPr lang="cs-CZ"/>
              <a:t>Skautfunding</a:t>
            </a:r>
            <a:br>
              <a:rPr lang="cs-CZ"/>
            </a:br>
            <a:r>
              <a:rPr lang="cs-CZ" sz="2000" u="sng">
                <a:solidFill>
                  <a:schemeClr val="hlink"/>
                </a:solidFill>
                <a:hlinkClick r:id="rId3"/>
              </a:rPr>
              <a:t>www.podporit.jdem.cz</a:t>
            </a:r>
            <a:endParaRPr/>
          </a:p>
        </p:txBody>
      </p:sp>
      <p:sp>
        <p:nvSpPr>
          <p:cNvPr id="48" name="Google Shape;48;p9"/>
          <p:cNvSpPr txBox="1"/>
          <p:nvPr>
            <p:ph idx="1" type="subTitle"/>
          </p:nvPr>
        </p:nvSpPr>
        <p:spPr>
          <a:xfrm>
            <a:off x="1524000" y="3602038"/>
            <a:ext cx="8403771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49" name="Google Shape;49;p9"/>
          <p:cNvSpPr/>
          <p:nvPr/>
        </p:nvSpPr>
        <p:spPr>
          <a:xfrm>
            <a:off x="916776" y="1997752"/>
            <a:ext cx="9221487" cy="416300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Skautfunding je:</a:t>
            </a:r>
            <a:endParaRPr/>
          </a:p>
        </p:txBody>
      </p:sp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Využití darujme.cz ve skautském prostředí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Prostředek pro individuální fundraising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Nástroj pro oslovení potenciálních dárců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Další způsob pro získání finančních prostředků</a:t>
            </a:r>
            <a:endParaRPr/>
          </a:p>
        </p:txBody>
      </p:sp>
      <p:sp>
        <p:nvSpPr>
          <p:cNvPr id="56" name="Google Shape;56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Nabídka Skautské nadace Jaroslava Foglara skautským jednotkám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Zjednodušení administrativy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Vlastní zdroje OJ = přijaté dary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Crouwdfunding (hit-hit) </a:t>
            </a:r>
            <a:br>
              <a:rPr lang="cs-CZ"/>
            </a:br>
            <a:r>
              <a:rPr lang="cs-CZ"/>
              <a:t>nebo skautfunding (darujme.cz)</a:t>
            </a:r>
            <a:endParaRPr/>
          </a:p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Obchodní smlouva  o smlouvě budoucí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Časově omezená kampaň, silná motivace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Cílová částka je závazná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Provize cca 9%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Náklady na odměny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Potvrzení o daru - nelze</a:t>
            </a:r>
            <a:endParaRPr/>
          </a:p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Darovací smlouva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Konec kampaně lze prodlužovat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Co vyberete, je vaše. Cílová částka je pouze vizuál.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Provize 2%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Bez odměn, dary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Potvrzení o daru automatizováno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Vlastní darujme nebo přes nadaci?</a:t>
            </a:r>
            <a:endParaRPr/>
          </a:p>
        </p:txBody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VLASTNÍ DARUJME.CZ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Účet na darujme, 2 VZ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Roční platba, provize 2%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Peníze dostáváte průběžně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Kontakty dárců jsou vaše</a:t>
            </a:r>
            <a:endParaRPr/>
          </a:p>
        </p:txBody>
      </p:sp>
      <p:sp>
        <p:nvSpPr>
          <p:cNvPr id="70" name="Google Shape;70;p1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SKATUFUNDING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Snadnější přístup 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Nadace doplácí 2%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Peníze koncem roku nebo na vyžádání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Kontakty patří nadaci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Možnost matchingu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Podpora know-how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				Kolik se dá získat?     </a:t>
            </a:r>
            <a:endParaRPr/>
          </a:p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>
            <a:off x="838200" y="1825625"/>
            <a:ext cx="3572374" cy="36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77" name="Google Shape;77;p13"/>
          <p:cNvSpPr txBox="1"/>
          <p:nvPr>
            <p:ph idx="2" type="body"/>
          </p:nvPr>
        </p:nvSpPr>
        <p:spPr>
          <a:xfrm>
            <a:off x="4750420" y="1825625"/>
            <a:ext cx="660338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Nejčastěji získáte částku v řádu desítek tisíc až čtvrt milionu.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Je zapotřebí oslovit až 10x více lidí.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Průměrná výše daru přesahuje 1000 Kč.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Objevují se i dary nad 10 000 Kč.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O podporu je zapotřebí opakovaně žádat!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Rekordní částka 1 000 000 Kč.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78" name="Google Shape;78;p13"/>
          <p:cNvSpPr/>
          <p:nvPr/>
        </p:nvSpPr>
        <p:spPr>
          <a:xfrm>
            <a:off x="838200" y="1238324"/>
            <a:ext cx="3915321" cy="532521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Dárcovské výzvy = osobní oslovení</a:t>
            </a:r>
            <a:br>
              <a:rPr lang="cs-CZ"/>
            </a:br>
            <a:r>
              <a:rPr lang="cs-CZ" sz="2800"/>
              <a:t>k dárcovskému projektu lze vytvořit osobní dárcovskou výzvu  </a:t>
            </a:r>
            <a:endParaRPr sz="2800"/>
          </a:p>
        </p:txBody>
      </p:sp>
      <p:sp>
        <p:nvSpPr>
          <p:cNvPr id="84" name="Google Shape;84;p14"/>
          <p:cNvSpPr txBox="1"/>
          <p:nvPr>
            <p:ph idx="1" type="body"/>
          </p:nvPr>
        </p:nvSpPr>
        <p:spPr>
          <a:xfrm>
            <a:off x="838200" y="2876549"/>
            <a:ext cx="4381500" cy="33004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85" name="Google Shape;85;p14"/>
          <p:cNvSpPr txBox="1"/>
          <p:nvPr>
            <p:ph idx="2" type="body"/>
          </p:nvPr>
        </p:nvSpPr>
        <p:spPr>
          <a:xfrm>
            <a:off x="8439150" y="2090739"/>
            <a:ext cx="2914649" cy="4086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Osobní podpoření zvoleného projektu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Dar pošle až 30% oslovených</a:t>
            </a:r>
            <a:endParaRPr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86" name="Google Shape;86;p14"/>
          <p:cNvSpPr/>
          <p:nvPr/>
        </p:nvSpPr>
        <p:spPr>
          <a:xfrm>
            <a:off x="838200" y="2147889"/>
            <a:ext cx="7507892" cy="418668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</a:pPr>
            <a:r>
              <a:rPr lang="cs-CZ"/>
              <a:t>O dary je zapotřebí žádat!</a:t>
            </a:r>
            <a:br>
              <a:rPr lang="cs-CZ"/>
            </a:br>
            <a:r>
              <a:rPr lang="cs-CZ" sz="4800"/>
              <a:t>#skautfunding je jen prostředek!</a:t>
            </a:r>
            <a:br>
              <a:rPr lang="cs-CZ" sz="4800"/>
            </a:br>
            <a:endParaRPr sz="4800"/>
          </a:p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895350" y="3086100"/>
            <a:ext cx="9772650" cy="2724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lang="cs-CZ"/>
              <a:t>Až 85 % dospělých skautů daruje pravidelně peníze, ale sotva 25% podporuje finančně skauty.  Překážka je v našich hlavách a nikdo ji za nás neodstraní. </a:t>
            </a:r>
            <a:endParaRPr/>
          </a:p>
          <a:p>
            <a:pPr indent="-4064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lang="cs-CZ"/>
              <a:t>Předpokladem darů je silný vztah dárce k obdarovanému. Našimi klienty jsou děti a silnější vztah než rodič a jeho dítě není! Oproti organizacím, které mají svoje příjmy z darů máme velkou konkurenční výhodu. Je si potřebujeme to uvědomit.</a:t>
            </a:r>
            <a:endParaRPr/>
          </a:p>
          <a:p>
            <a:pPr indent="-4064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lang="cs-CZ"/>
              <a:t>Fundraising je dnes profese. Potřebuje odhodlaného tahouna.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-CZ"/>
              <a:t>Peníze nebo práce?</a:t>
            </a:r>
            <a:endParaRPr/>
          </a:p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Pokud stavíte svépomocí a potřebujete rodiče na brigádách, zvažujte, zda je oslovovat o finanční dary.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Nežádejte zbytečně malé částky potenciální dárce, kteří jsou schopni dát více.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Dárci inklinují ke středové hodnotě darovacích tlačítek.</a:t>
            </a:r>
            <a:endParaRPr/>
          </a:p>
        </p:txBody>
      </p:sp>
      <p:sp>
        <p:nvSpPr>
          <p:cNvPr id="99" name="Google Shape;99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Darováním peněz se člověk „vykoupí“ z pocitu, že se nezúčastnil brigády.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Většinou daruje dárce jednou, pro opakované darování potřebuje silný impuls.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cs-CZ"/>
              <a:t>Přidáním tlačítka s vyšší hodnotou zvýšíte průměrnou hodnotu daru.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>
            <p:ph type="ctrTitle"/>
          </p:nvPr>
        </p:nvSpPr>
        <p:spPr>
          <a:xfrm>
            <a:off x="1524000" y="1122363"/>
            <a:ext cx="9448800" cy="22018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</a:pPr>
            <a:r>
              <a:rPr lang="cs-CZ"/>
              <a:t>Děkujeme </a:t>
            </a:r>
            <a:br>
              <a:rPr lang="cs-CZ"/>
            </a:br>
            <a:r>
              <a:rPr lang="cs-CZ" sz="3200"/>
              <a:t>za 7300 darů ve výši 9,34 milionu Kč.</a:t>
            </a:r>
            <a:br>
              <a:rPr lang="cs-CZ" sz="3200"/>
            </a:br>
            <a:br>
              <a:rPr lang="cs-CZ" sz="3200"/>
            </a:br>
            <a:r>
              <a:rPr lang="cs-CZ" sz="3200" u="sng">
                <a:solidFill>
                  <a:schemeClr val="hlink"/>
                </a:solidFill>
                <a:hlinkClick r:id="rId3"/>
              </a:rPr>
              <a:t>www.podporit.jdem.cz</a:t>
            </a:r>
            <a:r>
              <a:rPr lang="cs-CZ" sz="3200"/>
              <a:t> </a:t>
            </a:r>
            <a:endParaRPr sz="3200"/>
          </a:p>
        </p:txBody>
      </p:sp>
      <p:sp>
        <p:nvSpPr>
          <p:cNvPr id="105" name="Google Shape;105;p1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lang="cs-CZ" sz="2800"/>
              <a:t> Konzultace na</a:t>
            </a:r>
            <a:endParaRPr/>
          </a:p>
          <a:p>
            <a:pPr indent="-4064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lang="cs-CZ" sz="2800"/>
              <a:t>jester@skaut.cz</a:t>
            </a:r>
            <a:endParaRPr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tiv Office">
  <a:themeElements>
    <a:clrScheme name="Skaut">
      <a:dk1>
        <a:srgbClr val="3A78B8"/>
      </a:dk1>
      <a:lt1>
        <a:srgbClr val="FFFFFF"/>
      </a:lt1>
      <a:dk2>
        <a:srgbClr val="305CA0"/>
      </a:dk2>
      <a:lt2>
        <a:srgbClr val="E7E6E6"/>
      </a:lt2>
      <a:accent1>
        <a:srgbClr val="F59C00"/>
      </a:accent1>
      <a:accent2>
        <a:srgbClr val="F59C00"/>
      </a:accent2>
      <a:accent3>
        <a:srgbClr val="F59C00"/>
      </a:accent3>
      <a:accent4>
        <a:srgbClr val="F59C00"/>
      </a:accent4>
      <a:accent5>
        <a:srgbClr val="F59C00"/>
      </a:accent5>
      <a:accent6>
        <a:srgbClr val="F59C00"/>
      </a:accent6>
      <a:hlink>
        <a:srgbClr val="F59C00"/>
      </a:hlink>
      <a:folHlink>
        <a:srgbClr val="F9B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