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2-02-11T14:29:57.297">
    <p:pos x="6000" y="0"/>
    <p:text>-Marketa Olisarova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2" dt="2022-02-11T14:29:57.299">
    <p:pos x="6000" y="0"/>
    <p:text>-Marketa Olisarova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cs-CZ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A9ABC"/>
              </a:buClr>
              <a:buSzPts val="3200"/>
              <a:buNone/>
              <a:defRPr>
                <a:solidFill>
                  <a:srgbClr val="8A9ABC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A9ABC"/>
              </a:buClr>
              <a:buSzPts val="2800"/>
              <a:buNone/>
              <a:defRPr>
                <a:solidFill>
                  <a:srgbClr val="8A9ABC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A9ABC"/>
              </a:buClr>
              <a:buSzPts val="2400"/>
              <a:buNone/>
              <a:defRPr>
                <a:solidFill>
                  <a:srgbClr val="8A9ABC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obsah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části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 sz="2000">
                <a:solidFill>
                  <a:srgbClr val="8A9ABC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A9ABC"/>
              </a:buClr>
              <a:buSzPts val="1800"/>
              <a:buNone/>
              <a:defRPr sz="1800">
                <a:solidFill>
                  <a:srgbClr val="8A9ABC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A9ABC"/>
              </a:buClr>
              <a:buSzPts val="1600"/>
              <a:buNone/>
              <a:defRPr sz="1600">
                <a:solidFill>
                  <a:srgbClr val="8A9ABC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uze nadpis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DD4E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hyperlink" Target="https://krizovatka.skaut.cz/administrativa/pojisteni" TargetMode="External"/><Relationship Id="rId11" Type="http://schemas.openxmlformats.org/officeDocument/2006/relationships/image" Target="../media/image9.jpg"/><Relationship Id="rId10" Type="http://schemas.openxmlformats.org/officeDocument/2006/relationships/image" Target="../media/image2.png"/><Relationship Id="rId9" Type="http://schemas.openxmlformats.org/officeDocument/2006/relationships/hyperlink" Target="https://www.facebook.com/groups/skautfdr" TargetMode="External"/><Relationship Id="rId5" Type="http://schemas.openxmlformats.org/officeDocument/2006/relationships/hyperlink" Target="https://krizovatka.skaut.cz/hospodareni/nemovitosti/prevod-nebo-prodej-nemovitosti" TargetMode="External"/><Relationship Id="rId6" Type="http://schemas.openxmlformats.org/officeDocument/2006/relationships/hyperlink" Target="https://krizovatka.skaut.cz/financni-zdroje/s-nemovitostmi-pomuze-fond-nemovitosti" TargetMode="External"/><Relationship Id="rId7" Type="http://schemas.openxmlformats.org/officeDocument/2006/relationships/hyperlink" Target="https://krizovatka.skaut.cz/hospodareni/neinvesticni-dotace-ministerstva-skolstvi-mladeze-a-telovychovy-cr-msmt" TargetMode="External"/><Relationship Id="rId8" Type="http://schemas.openxmlformats.org/officeDocument/2006/relationships/hyperlink" Target="https://krizovatka.skaut.cz/hospodareni/nemovitosti/prevod-nebo-prodej-nemovitosti" TargetMode="External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facebook.com/groups/skautklubovny" TargetMode="External"/><Relationship Id="rId10" Type="http://schemas.openxmlformats.org/officeDocument/2006/relationships/hyperlink" Target="https://m.facebook.com/groups/skautfdr" TargetMode="External"/><Relationship Id="rId13" Type="http://schemas.openxmlformats.org/officeDocument/2006/relationships/hyperlink" Target="https://www.facebook.com/groups/skauthospodareni" TargetMode="External"/><Relationship Id="rId12" Type="http://schemas.openxmlformats.org/officeDocument/2006/relationships/hyperlink" Target="https://www.facebook.com/groups/zakladnyskautcz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hyperlink" Target="https://krizovatka.skaut.cz/hospodareni/nemovitosti/prevod-nebo-prodej-nemovitosti" TargetMode="External"/><Relationship Id="rId9" Type="http://schemas.openxmlformats.org/officeDocument/2006/relationships/hyperlink" Target="https://zpravodajstvi.skaut.cz/" TargetMode="External"/><Relationship Id="rId15" Type="http://schemas.openxmlformats.org/officeDocument/2006/relationships/hyperlink" Target="https://napoveda.skaut.cz/skautis/jednotka/nemovitosti" TargetMode="External"/><Relationship Id="rId14" Type="http://schemas.openxmlformats.org/officeDocument/2006/relationships/hyperlink" Target="https://zakladny.skaut.cz/" TargetMode="External"/><Relationship Id="rId17" Type="http://schemas.openxmlformats.org/officeDocument/2006/relationships/hyperlink" Target="mailto:kancelar@skaut.cz" TargetMode="External"/><Relationship Id="rId16" Type="http://schemas.openxmlformats.org/officeDocument/2006/relationships/hyperlink" Target="mailto:ekonomicke@skaut.cz" TargetMode="External"/><Relationship Id="rId5" Type="http://schemas.openxmlformats.org/officeDocument/2006/relationships/hyperlink" Target="https://krizovatka.skaut.cz/administrativa/pojisteni" TargetMode="External"/><Relationship Id="rId19" Type="http://schemas.openxmlformats.org/officeDocument/2006/relationships/image" Target="../media/image8.png"/><Relationship Id="rId6" Type="http://schemas.openxmlformats.org/officeDocument/2006/relationships/hyperlink" Target="https://krizovatka.skaut.cz/hospodareni/neinvesticni-dotace-ministerstva-skolstvi-mladeze-a-telovychovy-cr-msmt" TargetMode="External"/><Relationship Id="rId18" Type="http://schemas.openxmlformats.org/officeDocument/2006/relationships/image" Target="../media/image2.png"/><Relationship Id="rId7" Type="http://schemas.openxmlformats.org/officeDocument/2006/relationships/hyperlink" Target="https://krizovatka.skaut.cz/fundraising" TargetMode="External"/><Relationship Id="rId8" Type="http://schemas.openxmlformats.org/officeDocument/2006/relationships/hyperlink" Target="https://zpravodajstvi.skaut.cz/clanek/hospodareni-na-krizovatce-a-ve-zpravodajstvi" TargetMode="External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hyperlink" Target="https://krizovatka.skaut.cz/hospodareni/nemovitosti/prevod-nebo-prodej-nemovitosti" TargetMode="External"/><Relationship Id="rId10" Type="http://schemas.openxmlformats.org/officeDocument/2006/relationships/hyperlink" Target="https://zpravodajstvi.skaut.cz/clanek/kalkulacka-financniho-zdravi-pro-skauty" TargetMode="External"/><Relationship Id="rId13" Type="http://schemas.openxmlformats.org/officeDocument/2006/relationships/image" Target="../media/image6.jpg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omments" Target="../comments/comment1.xml"/><Relationship Id="rId4" Type="http://schemas.openxmlformats.org/officeDocument/2006/relationships/image" Target="../media/image3.png"/><Relationship Id="rId9" Type="http://schemas.openxmlformats.org/officeDocument/2006/relationships/hyperlink" Target="https://krizovatka.skaut.cz/hospodareni/nemovitosti/pronajem-nemovitosti/2021-05/mistni-poplatek-z-pobytu-a-povinna-evidence-kdy-se-tyka-oddilovych-vyprav-skautskych-zakladen-a-jak-to-cele-resit" TargetMode="External"/><Relationship Id="rId5" Type="http://schemas.openxmlformats.org/officeDocument/2006/relationships/hyperlink" Target="https://zpravodajstvi.skaut.cz/clanek/novela-zakona-o-odpadech-prinasi-pro-oj-povinnost-uzavrit-smlouvu-o-odkladani-trideneho-odpadu-s-obci-ci-mestem" TargetMode="External"/><Relationship Id="rId6" Type="http://schemas.openxmlformats.org/officeDocument/2006/relationships/hyperlink" Target="https://zpravodajstvi.skaut.cz/clanek/hmotny-majetek-evidujeme-v-junaku-v-ucetnictvi-stale-od-40-000-kc" TargetMode="External"/><Relationship Id="rId7" Type="http://schemas.openxmlformats.org/officeDocument/2006/relationships/hyperlink" Target="https://zpravodajstvi.skaut.cz/clanek/vysla-smernice-k-dotacim-organizacnich-jednotek-pro-rok-2022" TargetMode="External"/><Relationship Id="rId8" Type="http://schemas.openxmlformats.org/officeDocument/2006/relationships/hyperlink" Target="https://zpravodajstvi.skaut.cz/clanek/novinky-ze-skautskeho-pojisteni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comments" Target="../comments/comment2.xml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7949" y="483518"/>
            <a:ext cx="5928102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>
            <p:ph type="ctrTitle"/>
          </p:nvPr>
        </p:nvSpPr>
        <p:spPr>
          <a:xfrm>
            <a:off x="1979712" y="1214435"/>
            <a:ext cx="5184576" cy="10022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ct val="100000"/>
              <a:buFont typeface="Arial"/>
              <a:buNone/>
            </a:pPr>
            <a:r>
              <a:rPr lang="cs-CZ" sz="32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Setkání stavitelů </a:t>
            </a:r>
            <a:br>
              <a:rPr lang="cs-CZ" sz="32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cs-CZ" sz="32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12. 2. 2022</a:t>
            </a:r>
            <a:endParaRPr/>
          </a:p>
        </p:txBody>
      </p:sp>
      <p:sp>
        <p:nvSpPr>
          <p:cNvPr id="90" name="Google Shape;90;p13"/>
          <p:cNvSpPr txBox="1"/>
          <p:nvPr>
            <p:ph idx="1" type="subTitle"/>
          </p:nvPr>
        </p:nvSpPr>
        <p:spPr>
          <a:xfrm>
            <a:off x="1979712" y="2421188"/>
            <a:ext cx="5184576" cy="654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ct val="100000"/>
              <a:buNone/>
            </a:pPr>
            <a:r>
              <a:rPr b="1" lang="cs-CZ" sz="20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Informace z Kanceláře ústředí</a:t>
            </a:r>
            <a:endParaRPr/>
          </a:p>
          <a:p>
            <a:pPr indent="0" lvl="0" marL="0" rtl="0" algn="ctr">
              <a:spcBef>
                <a:spcPts val="220"/>
              </a:spcBef>
              <a:spcAft>
                <a:spcPts val="0"/>
              </a:spcAft>
              <a:buClr>
                <a:srgbClr val="28489E"/>
              </a:buClr>
              <a:buSzPct val="100000"/>
              <a:buNone/>
            </a:pPr>
            <a:r>
              <a:rPr lang="cs-CZ" sz="20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Jóňa – Markéta Olišarová</a:t>
            </a:r>
            <a:endParaRPr sz="20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20"/>
              </a:spcBef>
              <a:spcAft>
                <a:spcPts val="0"/>
              </a:spcAft>
              <a:buClr>
                <a:srgbClr val="28489E"/>
              </a:buClr>
              <a:buSzPct val="100000"/>
              <a:buNone/>
            </a:pPr>
            <a:r>
              <a:rPr i="1" lang="cs-CZ" sz="20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zpravodajka VRJ pro ústředí</a:t>
            </a:r>
            <a:endParaRPr/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25707" y="4155926"/>
            <a:ext cx="492586" cy="676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123478"/>
            <a:ext cx="8784976" cy="4847012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4"/>
          <p:cNvSpPr txBox="1"/>
          <p:nvPr>
            <p:ph type="title"/>
          </p:nvPr>
        </p:nvSpPr>
        <p:spPr>
          <a:xfrm>
            <a:off x="863588" y="339502"/>
            <a:ext cx="7416824" cy="792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400"/>
              <a:buFont typeface="Arial"/>
              <a:buNone/>
            </a:pPr>
            <a:r>
              <a:rPr lang="cs-CZ" sz="24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S čím vám může pomoci ústředí</a:t>
            </a:r>
            <a:endParaRPr/>
          </a:p>
        </p:txBody>
      </p:sp>
      <p:sp>
        <p:nvSpPr>
          <p:cNvPr id="98" name="Google Shape;98;p14"/>
          <p:cNvSpPr txBox="1"/>
          <p:nvPr>
            <p:ph idx="1" type="body"/>
          </p:nvPr>
        </p:nvSpPr>
        <p:spPr>
          <a:xfrm>
            <a:off x="827583" y="1059582"/>
            <a:ext cx="6669942" cy="36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Pojištění nemovitého a movitého majetku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Právní poradenství, smlouvy</a:t>
            </a:r>
            <a:endParaRPr/>
          </a:p>
          <a:p>
            <a:pPr indent="0" lvl="0" marL="0" rtl="0" algn="l">
              <a:spcBef>
                <a:spcPts val="272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Investiční dotace MŠMT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Konzultace záměrů a požadavků potřeb OJ, změny v katastru,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převody prodej nemovitostí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Fond nemovitostí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Neinvestiční dotace MŠMT 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na opravy a údržbu kluboven, provozní dotace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Metodická pomoc a sdílení zkušeností (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Křižovatka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FB skupiny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, semináře,…)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Jednání s individuálními dárci, finanční podpora Skautské Nadace J. Foglara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Nákupy, prodeje pozemků, restituenti</a:t>
            </a:r>
            <a:endParaRPr/>
          </a:p>
          <a:p>
            <a:pPr indent="0" lvl="0" marL="0" rtl="0" algn="l">
              <a:spcBef>
                <a:spcPts val="272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181601" y="4157299"/>
            <a:ext cx="492586" cy="6733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zpravodajstvi.skaut.cz/images/aHR0cHM6Ly9zMy5ldS1jZW50cmFsLTEuYW1hem9uYXdzLmNvbS9za2F1dC1nb3YtY29udGVtYmVyLXByb2QvbmV3cy9iNTVmZGUyYy1lZjEwLTQ4NDUtYmYwMC0wNjRlZmNkOGY0M2EuanBlZw==/800x0fill.jpeg?sig=7eea64" id="100" name="Google Shape;100;p1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311662" y="1029879"/>
            <a:ext cx="1869939" cy="1037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123478"/>
            <a:ext cx="8784976" cy="4847012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 txBox="1"/>
          <p:nvPr>
            <p:ph type="title"/>
          </p:nvPr>
        </p:nvSpPr>
        <p:spPr>
          <a:xfrm>
            <a:off x="863588" y="339502"/>
            <a:ext cx="7416824" cy="792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400"/>
              <a:buFont typeface="Arial"/>
              <a:buNone/>
            </a:pPr>
            <a:r>
              <a:rPr lang="cs-CZ" sz="24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nástroje v oblasti nemovitostí</a:t>
            </a:r>
            <a:endParaRPr/>
          </a:p>
        </p:txBody>
      </p:sp>
      <p:sp>
        <p:nvSpPr>
          <p:cNvPr id="107" name="Google Shape;107;p15"/>
          <p:cNvSpPr txBox="1"/>
          <p:nvPr>
            <p:ph idx="1" type="body"/>
          </p:nvPr>
        </p:nvSpPr>
        <p:spPr>
          <a:xfrm>
            <a:off x="764777" y="916345"/>
            <a:ext cx="7416824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Křižovatka</a:t>
            </a:r>
            <a:endParaRPr/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sekce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Nemovitostí</a:t>
            </a: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sekce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Pojištění</a:t>
            </a: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sekce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Dotací</a:t>
            </a: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sekce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Fundraisingu</a:t>
            </a: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Hospodařen</a:t>
            </a: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í na Křižovatce a ve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Zpravodajství</a:t>
            </a: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FB skupiny </a:t>
            </a:r>
            <a:endParaRPr/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0"/>
              </a:rPr>
              <a:t>Zdroje pro skauty</a:t>
            </a: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Skautské klubovny,</a:t>
            </a: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2"/>
              </a:rPr>
              <a:t>základny</a:t>
            </a: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3"/>
              </a:rPr>
              <a:t>Hospodaření</a:t>
            </a:r>
            <a:b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Databáze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4"/>
              </a:rPr>
              <a:t>Skautských základen 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a tábořišť </a:t>
            </a:r>
            <a:endParaRPr/>
          </a:p>
          <a:p>
            <a:pPr indent="0" lvl="0" marL="0" rtl="0" algn="l">
              <a:spcBef>
                <a:spcPts val="272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Evidence nemovitostí ve skautISu u OJ </a:t>
            </a:r>
            <a:endParaRPr/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(záložka Nemovitosti a základny)</a:t>
            </a:r>
            <a:endParaRPr/>
          </a:p>
          <a:p>
            <a:pPr indent="-285750" lvl="1" marL="742950" rtl="0" algn="l">
              <a:spcBef>
                <a:spcPts val="204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Courier New"/>
              <a:buChar char="o"/>
            </a:pP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informace naleznete v </a:t>
            </a:r>
            <a:r>
              <a:rPr lang="cs-CZ" sz="1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5"/>
              </a:rPr>
              <a:t>Nápovědě  </a:t>
            </a:r>
            <a:r>
              <a:rPr lang="cs-CZ" sz="12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  <a:p>
            <a:pPr indent="0" lvl="1" marL="457200" rtl="0" algn="l">
              <a:spcBef>
                <a:spcPts val="272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72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E-mail: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6"/>
              </a:rPr>
              <a:t>ekonomicke@skaut.cz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7"/>
              </a:rPr>
              <a:t>kancelar@skaut.cz</a:t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8181601" y="4157299"/>
            <a:ext cx="492586" cy="673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5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5076056" y="2283718"/>
            <a:ext cx="2448272" cy="13193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429" y="104038"/>
            <a:ext cx="8566758" cy="472661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6"/>
          <p:cNvSpPr txBox="1"/>
          <p:nvPr>
            <p:ph type="title"/>
          </p:nvPr>
        </p:nvSpPr>
        <p:spPr>
          <a:xfrm>
            <a:off x="863588" y="339502"/>
            <a:ext cx="7416824" cy="792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400"/>
              <a:buFont typeface="Arial"/>
              <a:buNone/>
            </a:pPr>
            <a:r>
              <a:rPr lang="cs-CZ" sz="24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Aktuality a důležité informace</a:t>
            </a:r>
            <a:endParaRPr/>
          </a:p>
        </p:txBody>
      </p:sp>
      <p:sp>
        <p:nvSpPr>
          <p:cNvPr id="117" name="Google Shape;117;p16"/>
          <p:cNvSpPr txBox="1"/>
          <p:nvPr>
            <p:ph idx="1" type="body"/>
          </p:nvPr>
        </p:nvSpPr>
        <p:spPr>
          <a:xfrm>
            <a:off x="611560" y="1225902"/>
            <a:ext cx="7095055" cy="3409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Novela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Zákona o odpadech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Hmotný majetek evidujeme v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účetnictví stále od 40 tis. Kč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Vyšla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Směrnice k dotacím na rok 2022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 (uzávěrka 15. 2.)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Novinky k pojištění 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od 1/2022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Místní poplatky z pobytu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Aktualizace údajů o klubovnách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0"/>
              </a:rPr>
              <a:t>Kalkulačka finančního zdraví </a:t>
            </a: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OJ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Nakládání s nemovitým majetkem </a:t>
            </a:r>
            <a:r>
              <a:rPr lang="cs-CZ" sz="1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podléhá svolení VRJ</a:t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2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48920" lvl="0" marL="342900" rtl="0" algn="l">
              <a:spcBef>
                <a:spcPts val="2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48920" lvl="0" marL="342900" rtl="0" algn="l">
              <a:spcBef>
                <a:spcPts val="2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1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181601" y="4157299"/>
            <a:ext cx="492586" cy="6733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3.eu-central-1.amazonaws.com/skaut-gov-contember-prod/news/31aee665-1af3-40fb-9ffe-3939f69184ff.jpeg" id="119" name="Google Shape;119;p16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704118" y="2090453"/>
            <a:ext cx="2239990" cy="1680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1088" y="148244"/>
            <a:ext cx="8784976" cy="4847012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>
            <p:ph type="title"/>
          </p:nvPr>
        </p:nvSpPr>
        <p:spPr>
          <a:xfrm>
            <a:off x="863588" y="339502"/>
            <a:ext cx="7416824" cy="792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400"/>
              <a:buFont typeface="Arial"/>
              <a:buNone/>
            </a:pPr>
            <a:r>
              <a:rPr lang="cs-CZ" sz="24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na čem pracujeme</a:t>
            </a:r>
            <a:endParaRPr/>
          </a:p>
        </p:txBody>
      </p:sp>
      <p:sp>
        <p:nvSpPr>
          <p:cNvPr id="126" name="Google Shape;126;p17"/>
          <p:cNvSpPr txBox="1"/>
          <p:nvPr>
            <p:ph idx="1" type="body"/>
          </p:nvPr>
        </p:nvSpPr>
        <p:spPr>
          <a:xfrm>
            <a:off x="863588" y="1131590"/>
            <a:ext cx="7416824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Aktualizace metodik, článků a zajišťování novinek, sdílení dobré praxe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Vzorový projekt, Kuchařka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Aktualizace statutu Fondu nemovitosti a schválení strategie v oblasti nemovitostí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Hledáme dobrovolníky / odborníků do našeho týmu 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Podpora nových kluboven a oprav s pohledu udržitelnosti a ekologických témat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Investiční výzva MŠMT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Dárcovský program ČEPS </a:t>
            </a:r>
            <a:b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spcBef>
                <a:spcPts val="296"/>
              </a:spcBef>
              <a:spcAft>
                <a:spcPts val="0"/>
              </a:spcAft>
              <a:buClr>
                <a:srgbClr val="28489E"/>
              </a:buClr>
              <a:buSzPct val="100000"/>
              <a:buChar char="•"/>
            </a:pPr>
            <a:r>
              <a:rPr lang="cs-CZ" sz="16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Hledáme další fundraisingové a projektové příležitosti </a:t>
            </a:r>
            <a:endParaRPr/>
          </a:p>
        </p:txBody>
      </p:sp>
      <p:pic>
        <p:nvPicPr>
          <p:cNvPr id="127" name="Google Shape;127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81601" y="4157299"/>
            <a:ext cx="492586" cy="6733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zpravodajstvi.skaut.cz/images/aHR0cHM6Ly9zMy5ldS1jZW50cmFsLTEuYW1hem9uYXdzLmNvbS9za2F1dC1nb3YtY29udGVtYmVyLXByb2QvbmV3cy8yZmRlODFhZS1hODYzLTQzNzktOGI5My1kMjA2ZDNhYTZkZTkuanBlZw==/800x0fill.jpeg?sig=cd0a13" id="128" name="Google Shape;128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54870" y="3075806"/>
            <a:ext cx="1614953" cy="847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5162" y="2283718"/>
            <a:ext cx="6624736" cy="1813633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8"/>
          <p:cNvSpPr txBox="1"/>
          <p:nvPr>
            <p:ph type="title"/>
          </p:nvPr>
        </p:nvSpPr>
        <p:spPr>
          <a:xfrm>
            <a:off x="794321" y="3233169"/>
            <a:ext cx="5793903" cy="6347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3000"/>
              <a:buFont typeface="Arial"/>
              <a:buNone/>
            </a:pPr>
            <a:r>
              <a:rPr lang="cs-CZ" sz="30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DĚKUJI ZA POZORNOST</a:t>
            </a:r>
            <a:endParaRPr/>
          </a:p>
        </p:txBody>
      </p:sp>
      <p:sp>
        <p:nvSpPr>
          <p:cNvPr id="135" name="Google Shape;135;p18"/>
          <p:cNvSpPr txBox="1"/>
          <p:nvPr>
            <p:ph idx="1" type="body"/>
          </p:nvPr>
        </p:nvSpPr>
        <p:spPr>
          <a:xfrm>
            <a:off x="794321" y="2499742"/>
            <a:ext cx="5793903" cy="7334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ts val="2000"/>
              <a:buNone/>
            </a:pPr>
            <a:r>
              <a:rPr lang="cs-CZ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Prostor pro vaše otázky …</a:t>
            </a:r>
            <a:endParaRPr/>
          </a:p>
        </p:txBody>
      </p:sp>
      <p:pic>
        <p:nvPicPr>
          <p:cNvPr id="136" name="Google Shape;13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81601" y="4157299"/>
            <a:ext cx="492586" cy="673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tiv systému Office">
  <a:themeElements>
    <a:clrScheme name="SKAUT">
      <a:dk1>
        <a:srgbClr val="255C9E"/>
      </a:dk1>
      <a:lt1>
        <a:srgbClr val="FFFFFF"/>
      </a:lt1>
      <a:dk2>
        <a:srgbClr val="255C9E"/>
      </a:dk2>
      <a:lt2>
        <a:srgbClr val="BED4DF"/>
      </a:lt2>
      <a:accent1>
        <a:srgbClr val="172882"/>
      </a:accent1>
      <a:accent2>
        <a:srgbClr val="E63434"/>
      </a:accent2>
      <a:accent3>
        <a:srgbClr val="89B917"/>
      </a:accent3>
      <a:accent4>
        <a:srgbClr val="A0057D"/>
      </a:accent4>
      <a:accent5>
        <a:srgbClr val="007BC3"/>
      </a:accent5>
      <a:accent6>
        <a:srgbClr val="EE8028"/>
      </a:accent6>
      <a:hlink>
        <a:srgbClr val="A87A93"/>
      </a:hlink>
      <a:folHlink>
        <a:srgbClr val="5F23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