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</p:sldIdLst>
  <p:sldSz cy="6858000" cx="12192000"/>
  <p:notesSz cx="9925050" cy="6797675"/>
  <p:embeddedFontLst>
    <p:embeddedFont>
      <p:font typeface="Libre Franklin"/>
      <p:regular r:id="rId43"/>
      <p:bold r:id="rId44"/>
      <p:italic r:id="rId45"/>
      <p:boldItalic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7655E69-8F31-449F-A18B-CE8913421094}">
  <a:tblStyle styleId="{47655E69-8F31-449F-A18B-CE8913421094}" styleName="Table_0">
    <a:wholeTbl>
      <a:tcTxStyle b="off" i="off">
        <a:font>
          <a:latin typeface="Franklin Gothic Book"/>
          <a:ea typeface="Franklin Gothic Book"/>
          <a:cs typeface="Franklin Gothic Book"/>
        </a:font>
        <a:schemeClr val="dk1"/>
      </a:tcTxStyle>
      <a:tcStyle>
        <a:tcBdr>
          <a:lef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44" Type="http://schemas.openxmlformats.org/officeDocument/2006/relationships/font" Target="fonts/LibreFranklin-bold.fntdata"/><Relationship Id="rId21" Type="http://schemas.openxmlformats.org/officeDocument/2006/relationships/slide" Target="slides/slide16.xml"/><Relationship Id="rId43" Type="http://schemas.openxmlformats.org/officeDocument/2006/relationships/font" Target="fonts/LibreFranklin-regular.fntdata"/><Relationship Id="rId24" Type="http://schemas.openxmlformats.org/officeDocument/2006/relationships/slide" Target="slides/slide19.xml"/><Relationship Id="rId46" Type="http://schemas.openxmlformats.org/officeDocument/2006/relationships/font" Target="fonts/LibreFranklin-boldItalic.fntdata"/><Relationship Id="rId23" Type="http://schemas.openxmlformats.org/officeDocument/2006/relationships/slide" Target="slides/slide18.xml"/><Relationship Id="rId45" Type="http://schemas.openxmlformats.org/officeDocument/2006/relationships/font" Target="fonts/LibreFranklin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0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10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1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1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2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2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3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3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4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4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5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5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6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6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7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7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8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18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9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9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0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0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1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1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2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2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3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3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24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5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5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6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7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27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8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28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9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29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3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0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30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1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1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2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32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3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33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4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34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5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35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6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36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7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37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4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5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7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8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8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9:notes"/>
          <p:cNvSpPr txBox="1"/>
          <p:nvPr>
            <p:ph idx="1" type="body"/>
          </p:nvPr>
        </p:nvSpPr>
        <p:spPr>
          <a:xfrm>
            <a:off x="992500" y="3228875"/>
            <a:ext cx="7940025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9:notes"/>
          <p:cNvSpPr/>
          <p:nvPr>
            <p:ph idx="2" type="sldImg"/>
          </p:nvPr>
        </p:nvSpPr>
        <p:spPr>
          <a:xfrm>
            <a:off x="1654500" y="509825"/>
            <a:ext cx="6617025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Úvodní snímek" showMasterSp="0" type="title">
  <p:cSld name="TITLE">
    <p:bg>
      <p:bgPr>
        <a:solidFill>
          <a:schemeClr val="lt2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/>
          <p:nvPr>
            <p:ph type="ctrTitle"/>
          </p:nvPr>
        </p:nvSpPr>
        <p:spPr>
          <a:xfrm>
            <a:off x="1915128" y="1788454"/>
            <a:ext cx="8361229" cy="209822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Font typeface="Libre Franklin"/>
              <a:buNone/>
              <a:defRPr sz="7200" cap="none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2679906" y="3956279"/>
            <a:ext cx="6831673" cy="1086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  <a:defRPr sz="2300"/>
            </a:lvl1pPr>
            <a:lvl2pPr lvl="1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8pPr>
            <a:lvl9pPr lvl="8" algn="ctr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" name="Google Shape;15;p2"/>
          <p:cNvSpPr txBox="1"/>
          <p:nvPr>
            <p:ph idx="10" type="dt"/>
          </p:nvPr>
        </p:nvSpPr>
        <p:spPr>
          <a:xfrm>
            <a:off x="752858" y="6453386"/>
            <a:ext cx="1607944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1" type="ftr"/>
          </p:nvPr>
        </p:nvSpPr>
        <p:spPr>
          <a:xfrm>
            <a:off x="2584054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2" type="sldNum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grpSp>
        <p:nvGrpSpPr>
          <p:cNvPr id="18" name="Google Shape;18;p2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9" name="Google Shape;19;p2"/>
            <p:cNvSpPr/>
            <p:nvPr/>
          </p:nvSpPr>
          <p:spPr>
            <a:xfrm>
              <a:off x="8151962" y="1685652"/>
              <a:ext cx="3275013" cy="4408488"/>
            </a:xfrm>
            <a:custGeom>
              <a:rect b="b" l="l" r="r" t="t"/>
              <a:pathLst>
                <a:path extrusionOk="0" h="10000" w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</p:sp>
        <p:sp>
          <p:nvSpPr>
            <p:cNvPr id="20" name="Google Shape;20;p2"/>
            <p:cNvSpPr/>
            <p:nvPr/>
          </p:nvSpPr>
          <p:spPr>
            <a:xfrm rot="10800000">
              <a:off x="752858" y="744469"/>
              <a:ext cx="3275668" cy="4408488"/>
            </a:xfrm>
            <a:custGeom>
              <a:rect b="b" l="l" r="r" t="t"/>
              <a:pathLst>
                <a:path extrusionOk="0" h="10000" w="10002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svislý text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1"/>
          <p:cNvSpPr txBox="1"/>
          <p:nvPr>
            <p:ph idx="1" type="body"/>
          </p:nvPr>
        </p:nvSpPr>
        <p:spPr>
          <a:xfrm rot="5400000">
            <a:off x="4386263" y="-719137"/>
            <a:ext cx="3571875" cy="96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80" name="Google Shape;80;p11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vislý nadpis a text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/>
          <p:nvPr>
            <p:ph type="title"/>
          </p:nvPr>
        </p:nvSpPr>
        <p:spPr>
          <a:xfrm rot="5400000">
            <a:off x="7757822" y="2462895"/>
            <a:ext cx="5243244" cy="15657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2"/>
          <p:cNvSpPr txBox="1"/>
          <p:nvPr>
            <p:ph idx="1" type="body"/>
          </p:nvPr>
        </p:nvSpPr>
        <p:spPr>
          <a:xfrm rot="5400000">
            <a:off x="2839799" y="-844042"/>
            <a:ext cx="5243244" cy="8179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86" name="Google Shape;86;p12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2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ázdný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áhlaví oddílu" showMasterSp="0" type="secHead">
  <p:cSld name="SECTION_HEADER">
    <p:bg>
      <p:bgPr>
        <a:solidFill>
          <a:schemeClr val="dk2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765025" y="1301360"/>
            <a:ext cx="9612971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Libre Franklin"/>
              <a:buNone/>
              <a:defRPr sz="7200" cap="none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765025" y="4216328"/>
            <a:ext cx="9612971" cy="114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738908" y="6453386"/>
            <a:ext cx="1622409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2584312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37" name="Google Shape;37;p5" title="Crop Mark"/>
          <p:cNvSpPr/>
          <p:nvPr/>
        </p:nvSpPr>
        <p:spPr>
          <a:xfrm>
            <a:off x="8151962" y="1685652"/>
            <a:ext cx="3275013" cy="4408488"/>
          </a:xfrm>
          <a:custGeom>
            <a:rect b="b" l="l" r="r" t="t"/>
            <a:pathLst>
              <a:path extrusionOk="0" h="5554" w="4125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va obsahy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1371600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6525403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ovnání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1371600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0" sz="3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7"/>
          <p:cNvSpPr txBox="1"/>
          <p:nvPr>
            <p:ph idx="2" type="body"/>
          </p:nvPr>
        </p:nvSpPr>
        <p:spPr>
          <a:xfrm>
            <a:off x="1371600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3" type="body"/>
          </p:nvPr>
        </p:nvSpPr>
        <p:spPr>
          <a:xfrm>
            <a:off x="6525014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0" sz="3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7"/>
          <p:cNvSpPr txBox="1"/>
          <p:nvPr>
            <p:ph idx="4" type="body"/>
          </p:nvPr>
        </p:nvSpPr>
        <p:spPr>
          <a:xfrm>
            <a:off x="6525014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Jenom nadpis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sah s titulkem" showMasterSp="0" type="objTx">
  <p:cSld name="OBJECT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9"/>
          <p:cNvSpPr txBox="1"/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" type="body"/>
          </p:nvPr>
        </p:nvSpPr>
        <p:spPr>
          <a:xfrm>
            <a:off x="6256020" y="685801"/>
            <a:ext cx="5212080" cy="5175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/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 sz="1800"/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5pPr>
            <a:lvl6pPr indent="-3302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6pPr>
            <a:lvl7pPr indent="-3302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7pPr>
            <a:lvl8pPr indent="-3302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8pPr>
            <a:lvl9pPr indent="-3302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Char char="■"/>
              <a:defRPr sz="1600"/>
            </a:lvl9pPr>
          </a:lstStyle>
          <a:p/>
        </p:txBody>
      </p:sp>
      <p:sp>
        <p:nvSpPr>
          <p:cNvPr id="63" name="Google Shape;63;p9"/>
          <p:cNvSpPr txBox="1"/>
          <p:nvPr>
            <p:ph idx="2" type="body"/>
          </p:nvPr>
        </p:nvSpPr>
        <p:spPr>
          <a:xfrm>
            <a:off x="723900" y="2856344"/>
            <a:ext cx="3855720" cy="30110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4" name="Google Shape;64;p9"/>
          <p:cNvSpPr txBox="1"/>
          <p:nvPr>
            <p:ph idx="10" type="dt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1" type="ftr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9"/>
          <p:cNvSpPr txBox="1"/>
          <p:nvPr>
            <p:ph idx="12" type="sldNum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67" name="Google Shape;67;p9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rázek s titulkem" showMasterSp="0" type="picTx">
  <p:cSld name="PICTURE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0"/>
          <p:cNvSpPr txBox="1"/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/>
          <p:nvPr>
            <p:ph idx="2" type="pic"/>
          </p:nvPr>
        </p:nvSpPr>
        <p:spPr>
          <a:xfrm>
            <a:off x="5532120" y="0"/>
            <a:ext cx="665988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10"/>
          <p:cNvSpPr txBox="1"/>
          <p:nvPr>
            <p:ph idx="1" type="body"/>
          </p:nvPr>
        </p:nvSpPr>
        <p:spPr>
          <a:xfrm>
            <a:off x="723900" y="2855968"/>
            <a:ext cx="3855720" cy="30114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0"/>
          <p:cNvSpPr txBox="1"/>
          <p:nvPr>
            <p:ph idx="10" type="dt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0"/>
          <p:cNvSpPr txBox="1"/>
          <p:nvPr>
            <p:ph idx="11" type="ftr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0"/>
          <p:cNvSpPr txBox="1"/>
          <p:nvPr>
            <p:ph idx="12" type="sldNum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76" name="Google Shape;76;p10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 b="0" i="0" sz="4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■"/>
              <a:defRPr b="0" i="0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-355600" lvl="1" marL="9144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–"/>
              <a:defRPr b="0" i="1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-342900" lvl="2" marL="13716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■"/>
              <a:defRPr b="0" i="0" sz="18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-342900" lvl="3" marL="18288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–"/>
              <a:defRPr b="0" i="1" sz="18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-330200" lvl="4" marL="22860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■"/>
              <a:defRPr b="0" i="0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-330200" lvl="5" marL="27432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–"/>
              <a:defRPr b="0" i="1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-317500" lvl="6" marL="32004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■"/>
              <a:defRPr b="0" i="0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-317500" lvl="7" marL="36576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–"/>
              <a:defRPr b="0" i="1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-317500" lvl="8" marL="4114800" marR="0" rtl="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400"/>
              <a:buFont typeface="Libre Franklin"/>
              <a:buChar char="■"/>
              <a:defRPr b="0" i="0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11" name="Google Shape;11;p1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1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8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3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4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hyperlink" Target="mailto:krystof.horn@skaut.cz" TargetMode="External"/><Relationship Id="rId4" Type="http://schemas.openxmlformats.org/officeDocument/2006/relationships/hyperlink" Target="https://www.skaut-ricany.cz/nova-klubovna" TargetMode="External"/><Relationship Id="rId5" Type="http://schemas.openxmlformats.org/officeDocument/2006/relationships/hyperlink" Target="https://www.facebook.com/liparicany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3"/>
          <p:cNvSpPr txBox="1"/>
          <p:nvPr>
            <p:ph type="ctrTitle"/>
          </p:nvPr>
        </p:nvSpPr>
        <p:spPr>
          <a:xfrm>
            <a:off x="1915128" y="1788454"/>
            <a:ext cx="8361229" cy="209822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500"/>
              <a:buFont typeface="Libre Franklin"/>
              <a:buNone/>
            </a:pPr>
            <a:r>
              <a:rPr lang="cs-CZ" sz="6500"/>
              <a:t>KLUBOVNA STŘEDISKA</a:t>
            </a:r>
            <a:br>
              <a:rPr lang="cs-CZ" sz="6500"/>
            </a:br>
            <a:r>
              <a:rPr lang="cs-CZ" sz="6500"/>
              <a:t>LÍPA ŘÍČANY</a:t>
            </a:r>
            <a:endParaRPr/>
          </a:p>
        </p:txBody>
      </p:sp>
      <p:sp>
        <p:nvSpPr>
          <p:cNvPr id="94" name="Google Shape;94;p13"/>
          <p:cNvSpPr txBox="1"/>
          <p:nvPr>
            <p:ph idx="1" type="subTitle"/>
          </p:nvPr>
        </p:nvSpPr>
        <p:spPr>
          <a:xfrm>
            <a:off x="2679906" y="3956279"/>
            <a:ext cx="6831673" cy="1086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</a:pPr>
            <a:r>
              <a:rPr lang="cs-CZ"/>
              <a:t>stavba 2020-2021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cs-CZ"/>
              <a:t>ŘÍČANY</a:t>
            </a:r>
            <a:endParaRPr/>
          </a:p>
        </p:txBody>
      </p:sp>
      <p:sp>
        <p:nvSpPr>
          <p:cNvPr id="100" name="Google Shape;100;p14"/>
          <p:cNvSpPr txBox="1"/>
          <p:nvPr>
            <p:ph idx="1" type="body"/>
          </p:nvPr>
        </p:nvSpPr>
        <p:spPr>
          <a:xfrm>
            <a:off x="1371600" y="2285999"/>
            <a:ext cx="9601200" cy="42530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10 km jižně od Prahy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cca 16 000 obyvatel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dobrá socioekonomická situace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85. největší obec v ČR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„nejlepší místo pro život“ ☺ </a:t>
            </a:r>
            <a:endParaRPr sz="2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cs-CZ"/>
              <a:t>SKAUTSKÉ STŘEDISKO LÍPA ŘÍČANY</a:t>
            </a:r>
            <a:endParaRPr/>
          </a:p>
        </p:txBody>
      </p:sp>
      <p:sp>
        <p:nvSpPr>
          <p:cNvPr id="106" name="Google Shape;106;p15"/>
          <p:cNvSpPr txBox="1"/>
          <p:nvPr>
            <p:ph idx="1" type="body"/>
          </p:nvPr>
        </p:nvSpPr>
        <p:spPr>
          <a:xfrm>
            <a:off x="1371599" y="2286000"/>
            <a:ext cx="10313581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největší skautské středisko ve Středočeském kraji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400"/>
              <a:buChar char="–"/>
            </a:pPr>
            <a:r>
              <a:rPr lang="cs-CZ" sz="2400"/>
              <a:t>nyní 324 registrovaných členů, z toho 184 dětí mladších 15 let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400"/>
              <a:buChar char="–"/>
            </a:pPr>
            <a:r>
              <a:rPr lang="cs-CZ" sz="2400"/>
              <a:t>za posledních 10 let trojnásobný nárůst počtu členů ve věku 6-15 let!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400"/>
              <a:buChar char="–"/>
            </a:pPr>
            <a:r>
              <a:rPr lang="cs-CZ" sz="2400"/>
              <a:t>15. největší skautské středisko v ČR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50 let tradice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nedostatečná kapacita staré klubovny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po zahájení výstavby nové klubovny požár staré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2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cs-CZ"/>
              <a:t>FINANCOVÁNÍ STAVBY</a:t>
            </a:r>
            <a:endParaRPr/>
          </a:p>
        </p:txBody>
      </p:sp>
      <p:graphicFrame>
        <p:nvGraphicFramePr>
          <p:cNvPr id="243" name="Google Shape;243;p42"/>
          <p:cNvGraphicFramePr/>
          <p:nvPr/>
        </p:nvGraphicFramePr>
        <p:xfrm>
          <a:off x="2744531" y="1524000"/>
          <a:ext cx="3000000" cy="3000000"/>
        </p:xfrm>
        <a:graphic>
          <a:graphicData uri="http://schemas.openxmlformats.org/drawingml/2006/table">
            <a:tbl>
              <a:tblPr firstCol="1" firstRow="1">
                <a:noFill/>
                <a:tableStyleId>{47655E69-8F31-449F-A18B-CE8913421094}</a:tableStyleId>
              </a:tblPr>
              <a:tblGrid>
                <a:gridCol w="2115325"/>
                <a:gridCol w="52662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Libre Franklin"/>
                        <a:buNone/>
                      </a:pPr>
                      <a:r>
                        <a:rPr lang="cs-CZ" sz="2400" u="none" cap="none" strike="noStrike"/>
                        <a:t>ČÁSTKA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Libre Franklin"/>
                        <a:buNone/>
                      </a:pPr>
                      <a:r>
                        <a:rPr lang="cs-CZ" sz="2400" u="none" cap="none" strike="noStrike"/>
                        <a:t>ZDROJE FINANCOVÁNÍ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-CZ" sz="2400" u="none" cap="none" strike="noStrike"/>
                        <a:t> 2 156 892 Kč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-CZ" sz="2400" u="none" cap="none" strike="noStrike"/>
                        <a:t>veřejná sbírka (+ matching)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Libre Franklin"/>
                        <a:buNone/>
                      </a:pPr>
                      <a:r>
                        <a:rPr lang="cs-CZ" sz="2400"/>
                        <a:t>2 000 000 Kč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město Říčany (školka)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 1 000 000 Kč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Nadace PPF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400 000 Kč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grant SZIF (MAS)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 300 000 Kč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dotace Středočeského kraje (FSVČ)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225 000 Kč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Skautská nadace J. Foglara (darujme)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 200 000 Kč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Fond nemovitostí Junáka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100 000 Kč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Evropská skautská nadace (FOSE)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 500 000 Kč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slevy, brigády, materiální dary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Libre Franklin"/>
                        <a:buNone/>
                      </a:pPr>
                      <a:r>
                        <a:rPr lang="cs-CZ" sz="2400"/>
                        <a:t>1 000 000 Kč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2400"/>
                        <a:t>půjčka Nadace moudré pomoci</a:t>
                      </a:r>
                      <a:endParaRPr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3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cs-CZ"/>
              <a:t>CO NÁM POMOHLO</a:t>
            </a:r>
            <a:endParaRPr/>
          </a:p>
        </p:txBody>
      </p:sp>
      <p:sp>
        <p:nvSpPr>
          <p:cNvPr id="249" name="Google Shape;249;p43"/>
          <p:cNvSpPr txBox="1"/>
          <p:nvPr>
            <p:ph idx="1" type="body"/>
          </p:nvPr>
        </p:nvSpPr>
        <p:spPr>
          <a:xfrm>
            <a:off x="1371599" y="2286000"/>
            <a:ext cx="9739423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Bohaté město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Dlouhá tradice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Oborníci v týmu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Covid</a:t>
            </a:r>
            <a:endParaRPr sz="24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Požár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b="1" lang="cs-CZ" sz="2400"/>
              <a:t>Politika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b="1" lang="cs-CZ" sz="2400"/>
              <a:t>Vztahy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b="1" lang="cs-CZ" sz="2400"/>
              <a:t>(graficky dobrý) MARKETING	</a:t>
            </a:r>
            <a:endParaRPr/>
          </a:p>
          <a:p>
            <a:pPr indent="-24307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r>
              <a:t/>
            </a:r>
            <a:endParaRPr b="1" sz="2400"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cs-CZ"/>
              <a:t>NÁŠ TÝM</a:t>
            </a:r>
            <a:endParaRPr/>
          </a:p>
        </p:txBody>
      </p:sp>
      <p:sp>
        <p:nvSpPr>
          <p:cNvPr id="255" name="Google Shape;255;p44"/>
          <p:cNvSpPr txBox="1"/>
          <p:nvPr>
            <p:ph idx="1" type="body"/>
          </p:nvPr>
        </p:nvSpPr>
        <p:spPr>
          <a:xfrm>
            <a:off x="1371599" y="2286000"/>
            <a:ext cx="9739423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cs-CZ" sz="2400"/>
              <a:t>Ing. arch. Tomáš Rajtora </a:t>
            </a:r>
            <a:r>
              <a:rPr lang="cs-CZ" sz="2400"/>
              <a:t>– zástupce vedoucího střediska, autor návrhu, koordinátor stavebních prací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cs-CZ" sz="2400"/>
              <a:t>Ing. Vojtěch Vít </a:t>
            </a:r>
            <a:r>
              <a:rPr lang="cs-CZ" sz="2400"/>
              <a:t>– IT, web, prezentace, moderátor akcí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cs-CZ" sz="2400"/>
              <a:t>JUDr. Kryštof Horn </a:t>
            </a:r>
            <a:r>
              <a:rPr lang="cs-CZ" sz="2400"/>
              <a:t>– právní oblast, dotace, slavnostní otevření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cs-CZ" sz="2400"/>
              <a:t>Zdeněk Vávra </a:t>
            </a:r>
            <a:r>
              <a:rPr lang="cs-CZ" sz="2400"/>
              <a:t>– grafika, nápady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cs-CZ" sz="2400"/>
              <a:t>Markéta Hubínková, Tereza Nováková Selixová </a:t>
            </a:r>
            <a:r>
              <a:rPr lang="cs-CZ" sz="2400"/>
              <a:t>– doprovodné akce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cs-CZ" sz="2400"/>
              <a:t>Petr Bouř </a:t>
            </a:r>
            <a:r>
              <a:rPr lang="cs-CZ" sz="2400"/>
              <a:t>– technická podpora akcí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… a mnoho dalších dobrovolníků z řad členů střediska a jejich přátel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5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cs-CZ"/>
              <a:t>PODPŮRNÉ AKCE</a:t>
            </a:r>
            <a:endParaRPr/>
          </a:p>
        </p:txBody>
      </p:sp>
      <p:sp>
        <p:nvSpPr>
          <p:cNvPr id="261" name="Google Shape;261;p45"/>
          <p:cNvSpPr txBox="1"/>
          <p:nvPr>
            <p:ph idx="1" type="body"/>
          </p:nvPr>
        </p:nvSpPr>
        <p:spPr>
          <a:xfrm>
            <a:off x="1371599" y="2286000"/>
            <a:ext cx="9920177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Benefiční stánek na Street Food festivalu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Rodinný cyklistický závod Cyklotrophy</a:t>
            </a:r>
            <a:endParaRPr sz="24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Oslava 50. výročí původní klubovny a slavnostní položení základního kamene nové klubovny (nasvětlení modelu)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Swap benefiční bazar na náměstí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Skautský ples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b="1" lang="cs-CZ" sz="2400"/>
              <a:t>Adventní neděle v reprezentativních prostorách radnice pro VIP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(Benefiční koncert)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b="1" lang="cs-CZ" sz="2400"/>
              <a:t>Slavnostní otevření !!!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cs-CZ"/>
              <a:t>MARKETING</a:t>
            </a:r>
            <a:endParaRPr/>
          </a:p>
        </p:txBody>
      </p:sp>
      <p:sp>
        <p:nvSpPr>
          <p:cNvPr id="267" name="Google Shape;267;p46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Cílené akce pro VIP a sponzory, zastupitelstvo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Pozvánky, letáčky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Kasičky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Web (doména), facebook</a:t>
            </a:r>
            <a:endParaRPr sz="24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Nástěnka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Vánoční přání a maily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Poděkování  a odměny pro sponzory (sekera, nůž, šátky)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■"/>
            </a:pPr>
            <a:r>
              <a:rPr lang="cs-CZ" sz="2400"/>
              <a:t>Slavnostní otevření (VIP, občerstvení, doprovodný program, profesionální fotograf a kameraman hudba) – rozpočet cca 120 000 Kč</a:t>
            </a:r>
            <a:endParaRPr/>
          </a:p>
          <a:p>
            <a:pPr indent="-24307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7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cs-CZ"/>
              <a:t>VIDEO</a:t>
            </a:r>
            <a:endParaRPr/>
          </a:p>
        </p:txBody>
      </p:sp>
      <p:sp>
        <p:nvSpPr>
          <p:cNvPr id="273" name="Google Shape;273;p47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16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8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cs-CZ"/>
              <a:t>3 RADY NA ZÁVĚR</a:t>
            </a:r>
            <a:endParaRPr/>
          </a:p>
        </p:txBody>
      </p:sp>
      <p:sp>
        <p:nvSpPr>
          <p:cNvPr id="279" name="Google Shape;279;p48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Pěstujte dobré vztahy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Kdo chce „vydělat“, musí „investovat“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Nemějte malé cíle, mějte velké sny</a:t>
            </a:r>
            <a:endParaRPr/>
          </a:p>
          <a:p>
            <a:pPr indent="-2316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t/>
            </a:r>
            <a:endParaRPr sz="2400"/>
          </a:p>
          <a:p>
            <a:pPr indent="-2316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9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cs-CZ"/>
              <a:t>Díky za pozornost!</a:t>
            </a:r>
            <a:endParaRPr/>
          </a:p>
        </p:txBody>
      </p:sp>
      <p:sp>
        <p:nvSpPr>
          <p:cNvPr id="285" name="Google Shape;285;p49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 u="sng">
                <a:solidFill>
                  <a:schemeClr val="hlink"/>
                </a:solidFill>
                <a:hlinkClick r:id="rId3"/>
              </a:rPr>
              <a:t>krystof.horn@skaut.cz</a:t>
            </a:r>
            <a:endParaRPr sz="2400"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t/>
            </a:r>
            <a:endParaRPr sz="24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 u="sng">
                <a:solidFill>
                  <a:schemeClr val="hlink"/>
                </a:solidFill>
                <a:hlinkClick r:id="rId4"/>
              </a:rPr>
              <a:t>https://www.skaut-ricany.cz/nova-klubovna</a:t>
            </a:r>
            <a:r>
              <a:rPr lang="cs-CZ" sz="2400"/>
              <a:t> </a:t>
            </a:r>
            <a:endParaRPr/>
          </a:p>
          <a:p>
            <a:pPr indent="-2316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t/>
            </a:r>
            <a:endParaRPr sz="24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 u="sng">
                <a:solidFill>
                  <a:schemeClr val="hlink"/>
                </a:solidFill>
                <a:hlinkClick r:id="rId5"/>
              </a:rPr>
              <a:t>https://www.facebook.com/liparicany</a:t>
            </a:r>
            <a:r>
              <a:rPr lang="cs-CZ" sz="2400"/>
              <a:t>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cs-CZ"/>
              <a:t>ZÁMĚR</a:t>
            </a:r>
            <a:endParaRPr/>
          </a:p>
        </p:txBody>
      </p:sp>
      <p:sp>
        <p:nvSpPr>
          <p:cNvPr id="112" name="Google Shape;112;p16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dvoupatrová budova s podkrovím a skladem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zděné (podzemní podlaží obložené kamenem, nadzemní část dřevem)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cs-CZ" sz="2400"/>
              <a:t>dispozice: 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400"/>
              <a:buChar char="–"/>
            </a:pPr>
            <a:r>
              <a:rPr lang="cs-CZ" sz="2400"/>
              <a:t>1. PP – sklad táborového vybavení, WC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400"/>
              <a:buChar char="–"/>
            </a:pPr>
            <a:r>
              <a:rPr lang="cs-CZ" sz="2400"/>
              <a:t>1. NP – velká klubovna, bezbariérové WC, kuchyňka, úklidová místnost, archiv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400"/>
              <a:buChar char="–"/>
            </a:pPr>
            <a:r>
              <a:rPr lang="cs-CZ" sz="2400"/>
              <a:t>podkroví – dvě menší klubovny, sklady materiálu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3714" y="360000"/>
            <a:ext cx="8162559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960"/>
            <a:ext cx="8160000" cy="6118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4993" y="360000"/>
            <a:ext cx="8160000" cy="61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říznutí">
  <a:themeElements>
    <a:clrScheme name="Oříznutí">
      <a:dk1>
        <a:srgbClr val="000000"/>
      </a:dk1>
      <a:lt1>
        <a:srgbClr val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