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y="6858000" cx="12192000"/>
  <p:notesSz cx="6858000" cy="9144000"/>
  <p:embeddedFontLst>
    <p:embeddedFont>
      <p:font typeface="Century Gothic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CenturyGothic-bold.fntdata"/><Relationship Id="rId10" Type="http://schemas.openxmlformats.org/officeDocument/2006/relationships/slide" Target="slides/slide6.xml"/><Relationship Id="rId32" Type="http://schemas.openxmlformats.org/officeDocument/2006/relationships/font" Target="fonts/CenturyGothic-regular.fntdata"/><Relationship Id="rId13" Type="http://schemas.openxmlformats.org/officeDocument/2006/relationships/slide" Target="slides/slide9.xml"/><Relationship Id="rId35" Type="http://schemas.openxmlformats.org/officeDocument/2006/relationships/font" Target="fonts/CenturyGothic-boldItalic.fntdata"/><Relationship Id="rId12" Type="http://schemas.openxmlformats.org/officeDocument/2006/relationships/slide" Target="slides/slide8.xml"/><Relationship Id="rId34" Type="http://schemas.openxmlformats.org/officeDocument/2006/relationships/font" Target="fonts/CenturyGothic-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8" name="Google Shape;238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cs-CZ" sz="1833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to ve třech klíčových kompetencích - přírodní vědy, technické a řemeslné obory a práce s digitálními technologiemi.</a:t>
            </a:r>
            <a:endParaRPr sz="1833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-CZ" sz="1833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inspirace klubovnou ve Žďáru nad Sázavou</a:t>
            </a:r>
            <a:endParaRPr sz="1833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6" name="Google Shape;33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/>
              <a:t>4. kdo bude rozumět našim stavebním požadavkům?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/>
              <a:t>5. </a:t>
            </a:r>
            <a:r>
              <a:rPr lang="cs-CZ" sz="18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popis aktivit ze skautské činnosti dle klíčových kompetencí pro parametry projektu a popis skautských kompetencí srozumitelně úředníkům IROP - neskautům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6. přísliby půjček, úvěrů, palby za zpracování projektového záměru a projektové dokumentace skoro rok před rozhodnutím o získání dotace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8" name="Google Shape;348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4" name="Google Shape;354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1" name="Google Shape;361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7" name="Google Shape;367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3" name="Google Shape;373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7" name="Google Shape;38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54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00"/>
              <a:buAutoNum type="arabicPeriod"/>
            </a:pP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vždy vyhrává nejnižší nabídka, nelze ovlivnit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3. - rekonstrukce odkryla netušené a vyžadovala změny v dokumentaci a stavebních postupech (stropy 3. NP)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4. oslovení firem v regionu v době covid pandemie málo úspěšné, osobní jednání na magistrátu a krajském úřadu - zde se osvědčila dlouholetá spolupráce na akcích města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lang="cs-CZ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5.  řešení změnových listů dle změn vzniklých během rekonstrukce</a:t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2" name="Google Shape;402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5" name="Google Shape;41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2" name="Google Shape;42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7" name="Google Shape;437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00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01513"/>
              </a:buClr>
              <a:buSzPts val="1440"/>
              <a:buFont typeface="Noto Sans Symbols"/>
              <a:buChar char="►"/>
            </a:pPr>
            <a:r>
              <a:rPr lang="cs-CZ" sz="18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probíhají zde v pondělí až pátek schůzky 12 oddílů ze 3 skautských středisek (od podzimu 2016 přibylo 1 středisko se 3 oddíly)</a:t>
            </a:r>
            <a:endParaRPr sz="1800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entury Gothic"/>
              <a:buChar char="►"/>
            </a:pPr>
            <a:r>
              <a:rPr lang="cs-CZ" sz="18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vzdělávání  v rámci celého skautského okresu</a:t>
            </a:r>
            <a:endParaRPr sz="1800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entury Gothic"/>
              <a:buChar char="►"/>
            </a:pPr>
            <a:r>
              <a:rPr b="1" lang="cs-CZ" sz="18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hledání cesty, jakým způsobem provést rekonstrukci + přeměnit půdní prostor na nové klubovny </a:t>
            </a:r>
            <a:endParaRPr b="1" sz="1800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entury Gothic"/>
              <a:buNone/>
            </a:pPr>
            <a:r>
              <a:t/>
            </a:r>
            <a:endParaRPr sz="1800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entury Gothic"/>
              <a:buNone/>
            </a:pPr>
            <a:r>
              <a:t/>
            </a:r>
            <a:endParaRPr sz="1800">
              <a:solidFill>
                <a:srgbClr val="3F3F3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4" name="Google Shape;29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0" name="Google Shape;30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4" name="Google Shape;31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showMasterSp="0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oogle Shape;21;p2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22" name="Google Shape;22;p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7" name="Google Shape;27;p2"/>
          <p:cNvSpPr txBox="1"/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  <a:defRPr sz="5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"/>
          <p:cNvSpPr txBox="1"/>
          <p:nvPr>
            <p:ph idx="1" type="subTitle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cap="none">
                <a:solidFill>
                  <a:srgbClr val="86D1D8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2"/>
          <p:cNvSpPr txBox="1"/>
          <p:nvPr>
            <p:ph idx="10" type="dt"/>
          </p:nvPr>
        </p:nvSpPr>
        <p:spPr>
          <a:xfrm rot="5400000">
            <a:off x="10158984" y="1792224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"/>
          <p:cNvSpPr txBox="1"/>
          <p:nvPr>
            <p:ph idx="11" type="ftr"/>
          </p:nvPr>
        </p:nvSpPr>
        <p:spPr>
          <a:xfrm rot="5400000">
            <a:off x="8951976" y="3227832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1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 txBox="1"/>
          <p:nvPr>
            <p:ph idx="12" type="sldNum"/>
          </p:nvPr>
        </p:nvSpPr>
        <p:spPr>
          <a:xfrm>
            <a:off x="10351008" y="292608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showMasterSp="0" type="picTx">
  <p:cSld name="PICTURE_WITH_CAPTION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1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6" name="Google Shape;106;p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1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1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1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3295432" y="2801721"/>
              <a:ext cx="6053670" cy="1254558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12" name="Google Shape;112;p11"/>
            <p:cNvSpPr/>
            <p:nvPr/>
          </p:nvSpPr>
          <p:spPr>
            <a:xfrm rot="-5677511">
              <a:off x="4203594" y="1826078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14" name="Google Shape;114;p11"/>
          <p:cNvSpPr txBox="1"/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1"/>
          <p:cNvSpPr/>
          <p:nvPr>
            <p:ph idx="2" type="pic"/>
          </p:nvPr>
        </p:nvSpPr>
        <p:spPr>
          <a:xfrm>
            <a:off x="6547870" y="1143000"/>
            <a:ext cx="3227193" cy="4572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1960"/>
              </a:srgbClr>
            </a:outerShdw>
          </a:effectLst>
        </p:spPr>
      </p:sp>
      <p:sp>
        <p:nvSpPr>
          <p:cNvPr id="116" name="Google Shape;116;p11"/>
          <p:cNvSpPr txBox="1"/>
          <p:nvPr>
            <p:ph idx="1" type="body"/>
          </p:nvPr>
        </p:nvSpPr>
        <p:spPr>
          <a:xfrm>
            <a:off x="1154955" y="3657600"/>
            <a:ext cx="3859212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6D1D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17" name="Google Shape;117;p11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11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atický obrázek s popiskem" showMasterSp="0">
  <p:cSld name="Panoramatický obrázek s popiskem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oogle Shape;122;p12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3" name="Google Shape;123;p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2"/>
            <p:cNvSpPr/>
            <p:nvPr/>
          </p:nvSpPr>
          <p:spPr>
            <a:xfrm rot="10371525">
              <a:off x="263767" y="4438254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2"/>
            <p:cNvSpPr/>
            <p:nvPr/>
          </p:nvSpPr>
          <p:spPr>
            <a:xfrm rot="10800000">
              <a:off x="459506" y="321130"/>
              <a:ext cx="11277600" cy="4533900"/>
            </a:xfrm>
            <a:custGeom>
              <a:rect b="b" l="l" r="r" t="t"/>
              <a:pathLst>
                <a:path extrusionOk="0" h="2856" w="7104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29" name="Google Shape;129;p12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30" name="Google Shape;130;p12"/>
          <p:cNvSpPr txBox="1"/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2"/>
          <p:cNvSpPr/>
          <p:nvPr>
            <p:ph idx="2" type="pic"/>
          </p:nvPr>
        </p:nvSpPr>
        <p:spPr>
          <a:xfrm>
            <a:off x="1154955" y="685800"/>
            <a:ext cx="8825658" cy="3429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1960"/>
              </a:srgbClr>
            </a:outerShdw>
          </a:effectLst>
        </p:spPr>
      </p:sp>
      <p:sp>
        <p:nvSpPr>
          <p:cNvPr id="132" name="Google Shape;132;p12"/>
          <p:cNvSpPr txBox="1"/>
          <p:nvPr>
            <p:ph idx="1" type="body"/>
          </p:nvPr>
        </p:nvSpPr>
        <p:spPr>
          <a:xfrm>
            <a:off x="1154957" y="553666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6D1D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33" name="Google Shape;133;p12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2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2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 a popisek" showMasterSp="0">
  <p:cSld name="Název a popisek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39" name="Google Shape;139;p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455612" y="2801319"/>
              <a:ext cx="11277600" cy="3602637"/>
            </a:xfrm>
            <a:custGeom>
              <a:rect b="b" l="l" r="r" t="t"/>
              <a:pathLst>
                <a:path extrusionOk="0" h="7946" w="10000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44" name="Google Shape;144;p13"/>
            <p:cNvSpPr/>
            <p:nvPr/>
          </p:nvSpPr>
          <p:spPr>
            <a:xfrm rot="-589932">
              <a:off x="8490951" y="2714874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46" name="Google Shape;146;p13"/>
          <p:cNvSpPr txBox="1"/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13"/>
          <p:cNvSpPr txBox="1"/>
          <p:nvPr>
            <p:ph idx="1" type="body"/>
          </p:nvPr>
        </p:nvSpPr>
        <p:spPr>
          <a:xfrm>
            <a:off x="1152144" y="3547872"/>
            <a:ext cx="8825659" cy="2478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48" name="Google Shape;148;p13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13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ce s popiskem" showMasterSp="0">
  <p:cSld name="Citace s popiskem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14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4" name="Google Shape;154;p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4"/>
            <p:cNvSpPr/>
            <p:nvPr/>
          </p:nvSpPr>
          <p:spPr>
            <a:xfrm rot="-589932">
              <a:off x="8490951" y="4185117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455612" y="4241801"/>
              <a:ext cx="11277600" cy="2337161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60" name="Google Shape;160;p14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61" name="Google Shape;161;p14"/>
          <p:cNvSpPr txBox="1"/>
          <p:nvPr/>
        </p:nvSpPr>
        <p:spPr>
          <a:xfrm>
            <a:off x="898295" y="596767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0" lang="cs-CZ" sz="96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14"/>
          <p:cNvSpPr txBox="1"/>
          <p:nvPr/>
        </p:nvSpPr>
        <p:spPr>
          <a:xfrm>
            <a:off x="9715063" y="2629300"/>
            <a:ext cx="801912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0" lang="cs-CZ" sz="9600" u="none" cap="none" strike="noStrike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4"/>
          <p:cNvSpPr txBox="1"/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14"/>
          <p:cNvSpPr txBox="1"/>
          <p:nvPr>
            <p:ph idx="1" type="body"/>
          </p:nvPr>
        </p:nvSpPr>
        <p:spPr>
          <a:xfrm>
            <a:off x="1945945" y="3679987"/>
            <a:ext cx="7725772" cy="342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 cap="small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65" name="Google Shape;165;p14"/>
          <p:cNvSpPr txBox="1"/>
          <p:nvPr>
            <p:ph idx="2" type="body"/>
          </p:nvPr>
        </p:nvSpPr>
        <p:spPr>
          <a:xfrm>
            <a:off x="1154954" y="5029198"/>
            <a:ext cx="8825659" cy="9978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66" name="Google Shape;166;p14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14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menovka" showMasterSp="0">
  <p:cSld name="Jmenovka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72" name="Google Shape;172;p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 rot="-589932">
              <a:off x="8490951" y="4193583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455612" y="4241801"/>
              <a:ext cx="11277600" cy="2337161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78" name="Google Shape;178;p15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79" name="Google Shape;179;p15"/>
          <p:cNvSpPr txBox="1"/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15"/>
          <p:cNvSpPr txBox="1"/>
          <p:nvPr>
            <p:ph idx="1" type="body"/>
          </p:nvPr>
        </p:nvSpPr>
        <p:spPr>
          <a:xfrm>
            <a:off x="1154954" y="5029200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1" name="Google Shape;181;p15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15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1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loupce">
  <p:cSld name="3 sloupce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"/>
          <p:cNvSpPr txBox="1"/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16"/>
          <p:cNvSpPr txBox="1"/>
          <p:nvPr>
            <p:ph idx="1" type="body"/>
          </p:nvPr>
        </p:nvSpPr>
        <p:spPr>
          <a:xfrm>
            <a:off x="1154954" y="2603500"/>
            <a:ext cx="3129168" cy="57626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88" name="Google Shape;188;p16"/>
          <p:cNvSpPr txBox="1"/>
          <p:nvPr>
            <p:ph idx="2" type="body"/>
          </p:nvPr>
        </p:nvSpPr>
        <p:spPr>
          <a:xfrm>
            <a:off x="1154954" y="3179764"/>
            <a:ext cx="3129168" cy="2847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89" name="Google Shape;189;p16"/>
          <p:cNvSpPr txBox="1"/>
          <p:nvPr>
            <p:ph idx="3" type="body"/>
          </p:nvPr>
        </p:nvSpPr>
        <p:spPr>
          <a:xfrm>
            <a:off x="4512721" y="2603500"/>
            <a:ext cx="3145380" cy="57626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90" name="Google Shape;190;p16"/>
          <p:cNvSpPr txBox="1"/>
          <p:nvPr>
            <p:ph idx="4" type="body"/>
          </p:nvPr>
        </p:nvSpPr>
        <p:spPr>
          <a:xfrm>
            <a:off x="4512721" y="3179764"/>
            <a:ext cx="3145380" cy="2847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91" name="Google Shape;191;p16"/>
          <p:cNvSpPr txBox="1"/>
          <p:nvPr>
            <p:ph idx="5" type="body"/>
          </p:nvPr>
        </p:nvSpPr>
        <p:spPr>
          <a:xfrm>
            <a:off x="7886700" y="2595032"/>
            <a:ext cx="3161029" cy="5847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92" name="Google Shape;192;p16"/>
          <p:cNvSpPr txBox="1"/>
          <p:nvPr>
            <p:ph idx="6" type="body"/>
          </p:nvPr>
        </p:nvSpPr>
        <p:spPr>
          <a:xfrm>
            <a:off x="7886700" y="3179764"/>
            <a:ext cx="3161029" cy="2847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193" name="Google Shape;193;p16"/>
          <p:cNvCxnSpPr/>
          <p:nvPr/>
        </p:nvCxnSpPr>
        <p:spPr>
          <a:xfrm>
            <a:off x="4384991" y="2603500"/>
            <a:ext cx="32564" cy="3423554"/>
          </a:xfrm>
          <a:prstGeom prst="straightConnector1">
            <a:avLst/>
          </a:prstGeom>
          <a:noFill/>
          <a:ln cap="flat" cmpd="sng" w="12700">
            <a:solidFill>
              <a:schemeClr val="dk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4" name="Google Shape;194;p16"/>
          <p:cNvCxnSpPr/>
          <p:nvPr/>
        </p:nvCxnSpPr>
        <p:spPr>
          <a:xfrm>
            <a:off x="7775824" y="2603500"/>
            <a:ext cx="0" cy="3423554"/>
          </a:xfrm>
          <a:prstGeom prst="straightConnector1">
            <a:avLst/>
          </a:prstGeom>
          <a:noFill/>
          <a:ln cap="flat" cmpd="sng" w="12700">
            <a:solidFill>
              <a:schemeClr val="dk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5" name="Google Shape;195;p16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16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1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sloupce s obrázky">
  <p:cSld name="3 sloupce s obrázky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7"/>
          <p:cNvSpPr txBox="1"/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17"/>
          <p:cNvSpPr txBox="1"/>
          <p:nvPr>
            <p:ph idx="1" type="body"/>
          </p:nvPr>
        </p:nvSpPr>
        <p:spPr>
          <a:xfrm>
            <a:off x="1154954" y="4532845"/>
            <a:ext cx="3050438" cy="5762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201" name="Google Shape;201;p17"/>
          <p:cNvSpPr/>
          <p:nvPr>
            <p:ph idx="2" type="pic"/>
          </p:nvPr>
        </p:nvSpPr>
        <p:spPr>
          <a:xfrm>
            <a:off x="1334552" y="2610916"/>
            <a:ext cx="2691242" cy="1584094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1960"/>
              </a:srgbClr>
            </a:outerShdw>
          </a:effectLst>
        </p:spPr>
      </p:sp>
      <p:sp>
        <p:nvSpPr>
          <p:cNvPr id="202" name="Google Shape;202;p17"/>
          <p:cNvSpPr txBox="1"/>
          <p:nvPr>
            <p:ph idx="3" type="body"/>
          </p:nvPr>
        </p:nvSpPr>
        <p:spPr>
          <a:xfrm>
            <a:off x="1154954" y="5109107"/>
            <a:ext cx="3050438" cy="917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203" name="Google Shape;203;p17"/>
          <p:cNvSpPr txBox="1"/>
          <p:nvPr>
            <p:ph idx="4" type="body"/>
          </p:nvPr>
        </p:nvSpPr>
        <p:spPr>
          <a:xfrm>
            <a:off x="4568865" y="4532842"/>
            <a:ext cx="30504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204" name="Google Shape;204;p17"/>
          <p:cNvSpPr/>
          <p:nvPr>
            <p:ph idx="5" type="pic"/>
          </p:nvPr>
        </p:nvSpPr>
        <p:spPr>
          <a:xfrm>
            <a:off x="4748463" y="2603500"/>
            <a:ext cx="2691242" cy="159151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1960"/>
              </a:srgbClr>
            </a:outerShdw>
          </a:effectLst>
        </p:spPr>
      </p:sp>
      <p:sp>
        <p:nvSpPr>
          <p:cNvPr id="205" name="Google Shape;205;p17"/>
          <p:cNvSpPr txBox="1"/>
          <p:nvPr>
            <p:ph idx="6" type="body"/>
          </p:nvPr>
        </p:nvSpPr>
        <p:spPr>
          <a:xfrm>
            <a:off x="4568865" y="5109108"/>
            <a:ext cx="3050438" cy="912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206" name="Google Shape;206;p17"/>
          <p:cNvSpPr txBox="1"/>
          <p:nvPr>
            <p:ph idx="7" type="body"/>
          </p:nvPr>
        </p:nvSpPr>
        <p:spPr>
          <a:xfrm>
            <a:off x="7983433" y="4532842"/>
            <a:ext cx="30504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207" name="Google Shape;207;p17"/>
          <p:cNvSpPr/>
          <p:nvPr>
            <p:ph idx="8" type="pic"/>
          </p:nvPr>
        </p:nvSpPr>
        <p:spPr>
          <a:xfrm>
            <a:off x="8163031" y="2603500"/>
            <a:ext cx="2691242" cy="159151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1960"/>
              </a:srgbClr>
            </a:outerShdw>
          </a:effectLst>
        </p:spPr>
      </p:sp>
      <p:sp>
        <p:nvSpPr>
          <p:cNvPr id="208" name="Google Shape;208;p17"/>
          <p:cNvSpPr txBox="1"/>
          <p:nvPr>
            <p:ph idx="9" type="body"/>
          </p:nvPr>
        </p:nvSpPr>
        <p:spPr>
          <a:xfrm>
            <a:off x="7983433" y="5109107"/>
            <a:ext cx="3050438" cy="9179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209" name="Google Shape;209;p17"/>
          <p:cNvCxnSpPr/>
          <p:nvPr/>
        </p:nvCxnSpPr>
        <p:spPr>
          <a:xfrm>
            <a:off x="4384245" y="2603500"/>
            <a:ext cx="1" cy="3461811"/>
          </a:xfrm>
          <a:prstGeom prst="straightConnector1">
            <a:avLst/>
          </a:prstGeom>
          <a:noFill/>
          <a:ln cap="flat" cmpd="sng" w="12700">
            <a:solidFill>
              <a:schemeClr val="dk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0" name="Google Shape;210;p17"/>
          <p:cNvCxnSpPr/>
          <p:nvPr/>
        </p:nvCxnSpPr>
        <p:spPr>
          <a:xfrm>
            <a:off x="7807352" y="2603500"/>
            <a:ext cx="0" cy="3461811"/>
          </a:xfrm>
          <a:prstGeom prst="straightConnector1">
            <a:avLst/>
          </a:prstGeom>
          <a:noFill/>
          <a:ln cap="flat" cmpd="sng" w="12700">
            <a:solidFill>
              <a:schemeClr val="dk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1" name="Google Shape;211;p17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17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1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8"/>
          <p:cNvSpPr txBox="1"/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18"/>
          <p:cNvSpPr txBox="1"/>
          <p:nvPr>
            <p:ph idx="1" type="body"/>
          </p:nvPr>
        </p:nvSpPr>
        <p:spPr>
          <a:xfrm rot="5400000">
            <a:off x="3855400" y="-105413"/>
            <a:ext cx="3424768" cy="8825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217" name="Google Shape;217;p18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18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1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showMasterSp="0" type="vertTitleAndTx">
  <p:cSld name="VERTICAL_TITLE_AND_VERTICAL_TEXT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19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222" name="Google Shape;222;p1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9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9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9"/>
            <p:cNvSpPr/>
            <p:nvPr/>
          </p:nvSpPr>
          <p:spPr>
            <a:xfrm rot="5101749">
              <a:off x="6294738" y="4577737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9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9"/>
            <p:cNvSpPr/>
            <p:nvPr/>
          </p:nvSpPr>
          <p:spPr>
            <a:xfrm rot="5400000">
              <a:off x="4449232" y="2801721"/>
              <a:ext cx="6053670" cy="1254558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229" name="Google Shape;229;p19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230" name="Google Shape;230;p19"/>
          <p:cNvSpPr txBox="1"/>
          <p:nvPr>
            <p:ph type="title"/>
          </p:nvPr>
        </p:nvSpPr>
        <p:spPr>
          <a:xfrm rot="5400000">
            <a:off x="6923244" y="2931978"/>
            <a:ext cx="4748591" cy="14415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19"/>
          <p:cNvSpPr txBox="1"/>
          <p:nvPr>
            <p:ph idx="1" type="body"/>
          </p:nvPr>
        </p:nvSpPr>
        <p:spPr>
          <a:xfrm rot="5400000">
            <a:off x="1908671" y="524748"/>
            <a:ext cx="4748591" cy="6256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232" name="Google Shape;232;p19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3" name="Google Shape;233;p19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4" name="Google Shape;234;p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1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36" name="Google Shape;36;p3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"/>
          <p:cNvSpPr txBox="1"/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"/>
          <p:cNvSpPr txBox="1"/>
          <p:nvPr>
            <p:ph idx="1" type="body"/>
          </p:nvPr>
        </p:nvSpPr>
        <p:spPr>
          <a:xfrm>
            <a:off x="1154954" y="2603500"/>
            <a:ext cx="8825659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4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oddílu" showMasterSp="0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oogle Shape;46;p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47" name="Google Shape;47;p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5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 rot="-5677511">
              <a:off x="4698352" y="1826078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5"/>
            <p:cNvSpPr/>
            <p:nvPr/>
          </p:nvSpPr>
          <p:spPr>
            <a:xfrm rot="-5400000">
              <a:off x="3787244" y="2801721"/>
              <a:ext cx="6053670" cy="1254558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54" name="Google Shape;54;p5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55" name="Google Shape;55;p5"/>
          <p:cNvSpPr txBox="1"/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"/>
          <p:cNvSpPr txBox="1"/>
          <p:nvPr>
            <p:ph idx="1" type="body"/>
          </p:nvPr>
        </p:nvSpPr>
        <p:spPr>
          <a:xfrm>
            <a:off x="6894576" y="2679192"/>
            <a:ext cx="3758184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7" name="Google Shape;57;p5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 txBox="1"/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"/>
          <p:cNvSpPr txBox="1"/>
          <p:nvPr>
            <p:ph idx="1" type="body"/>
          </p:nvPr>
        </p:nvSpPr>
        <p:spPr>
          <a:xfrm>
            <a:off x="1154954" y="2603500"/>
            <a:ext cx="4828032" cy="3416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4" name="Google Shape;64;p6"/>
          <p:cNvSpPr txBox="1"/>
          <p:nvPr>
            <p:ph idx="2" type="body"/>
          </p:nvPr>
        </p:nvSpPr>
        <p:spPr>
          <a:xfrm>
            <a:off x="6208776" y="2603500"/>
            <a:ext cx="4828032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6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7"/>
          <p:cNvSpPr txBox="1"/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7"/>
          <p:cNvSpPr txBox="1"/>
          <p:nvPr>
            <p:ph idx="1" type="body"/>
          </p:nvPr>
        </p:nvSpPr>
        <p:spPr>
          <a:xfrm>
            <a:off x="1154954" y="2606040"/>
            <a:ext cx="482803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71" name="Google Shape;71;p7"/>
          <p:cNvSpPr txBox="1"/>
          <p:nvPr>
            <p:ph idx="2" type="body"/>
          </p:nvPr>
        </p:nvSpPr>
        <p:spPr>
          <a:xfrm>
            <a:off x="1154954" y="3198448"/>
            <a:ext cx="4828032" cy="2843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2" name="Google Shape;72;p7"/>
          <p:cNvSpPr txBox="1"/>
          <p:nvPr>
            <p:ph idx="3" type="body"/>
          </p:nvPr>
        </p:nvSpPr>
        <p:spPr>
          <a:xfrm>
            <a:off x="6208776" y="2606040"/>
            <a:ext cx="482803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73" name="Google Shape;73;p7"/>
          <p:cNvSpPr txBox="1"/>
          <p:nvPr>
            <p:ph idx="4" type="body"/>
          </p:nvPr>
        </p:nvSpPr>
        <p:spPr>
          <a:xfrm>
            <a:off x="6208711" y="3187921"/>
            <a:ext cx="4825160" cy="2854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4" name="Google Shape;74;p7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7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enom nadpis" type="titleOnly">
  <p:cSld name="TITLE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 txBox="1"/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8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showMasterSp="0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showMasterSp="0" type="objTx">
  <p:cSld name="OBJECT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10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89" name="Google Shape;89;p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0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0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0"/>
            <p:cNvSpPr/>
            <p:nvPr/>
          </p:nvSpPr>
          <p:spPr>
            <a:xfrm rot="-5400000">
              <a:off x="2229377" y="2801721"/>
              <a:ext cx="6053670" cy="1254558"/>
            </a:xfrm>
            <a:custGeom>
              <a:rect b="b" l="l" r="r" t="t"/>
              <a:pathLst>
                <a:path extrusionOk="0" h="8000" w="10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95" name="Google Shape;95;p10"/>
            <p:cNvSpPr/>
            <p:nvPr/>
          </p:nvSpPr>
          <p:spPr>
            <a:xfrm rot="-5677511">
              <a:off x="3140485" y="1826078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0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97" name="Google Shape;97;p10"/>
          <p:cNvSpPr txBox="1"/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0"/>
          <p:cNvSpPr txBox="1"/>
          <p:nvPr>
            <p:ph idx="1" type="body"/>
          </p:nvPr>
        </p:nvSpPr>
        <p:spPr>
          <a:xfrm>
            <a:off x="5779008" y="1447800"/>
            <a:ext cx="5195997" cy="457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99" name="Google Shape;99;p10"/>
          <p:cNvSpPr txBox="1"/>
          <p:nvPr>
            <p:ph idx="2" type="body"/>
          </p:nvPr>
        </p:nvSpPr>
        <p:spPr>
          <a:xfrm>
            <a:off x="1154953" y="3129280"/>
            <a:ext cx="2793159" cy="2895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6D1D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0" name="Google Shape;100;p10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0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7" name="Google Shape;7;p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rotWithShape="1">
              <a:blip r:embed="rId1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>
              <a:gsLst>
                <a:gs pos="0">
                  <a:srgbClr val="5F9C9D">
                    <a:alpha val="5882"/>
                  </a:srgbClr>
                </a:gs>
                <a:gs pos="36000">
                  <a:srgbClr val="5F9C9D">
                    <a:alpha val="5098"/>
                  </a:srgbClr>
                </a:gs>
                <a:gs pos="69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>
              <a:gsLst>
                <a:gs pos="0">
                  <a:srgbClr val="5F9C9D">
                    <a:alpha val="12941"/>
                  </a:srgbClr>
                </a:gs>
                <a:gs pos="36000">
                  <a:srgbClr val="5F9C9D">
                    <a:alpha val="5882"/>
                  </a:srgbClr>
                </a:gs>
                <a:gs pos="66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1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>
              <a:gsLst>
                <a:gs pos="0">
                  <a:srgbClr val="5F9C9D">
                    <a:alpha val="10196"/>
                  </a:srgbClr>
                </a:gs>
                <a:gs pos="36000">
                  <a:srgbClr val="5F9C9D">
                    <a:alpha val="9019"/>
                  </a:srgbClr>
                </a:gs>
                <a:gs pos="75000">
                  <a:srgbClr val="5F9C9D">
                    <a:alpha val="0"/>
                  </a:srgbClr>
                </a:gs>
                <a:gs pos="100000">
                  <a:srgbClr val="5F9C9D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/>
            <p:nvPr/>
          </p:nvSpPr>
          <p:spPr>
            <a:xfrm rot="-589932">
              <a:off x="8490951" y="1797517"/>
              <a:ext cx="3299407" cy="440924"/>
            </a:xfrm>
            <a:custGeom>
              <a:rect b="b" l="l" r="r" t="t"/>
              <a:pathLst>
                <a:path extrusionOk="0" h="5291" w="10000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l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459506" y="1866405"/>
              <a:ext cx="11277600" cy="4533900"/>
            </a:xfrm>
            <a:custGeom>
              <a:rect b="b" l="l" r="r" t="t"/>
              <a:pathLst>
                <a:path extrusionOk="0" h="2856" w="7104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3" name="Google Shape;13;p1"/>
            <p:cNvSpPr/>
            <p:nvPr/>
          </p:nvSpPr>
          <p:spPr>
            <a:xfrm>
              <a:off x="0" y="1587"/>
              <a:ext cx="12192000" cy="6856413"/>
            </a:xfrm>
            <a:custGeom>
              <a:rect b="b" l="l" r="r" t="t"/>
              <a:pathLst>
                <a:path extrusionOk="0" h="8638" w="15356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</p:grpSp>
      <p:sp>
        <p:nvSpPr>
          <p:cNvPr id="14" name="Google Shape;14;p1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" type="body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0988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99719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956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956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956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956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9559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9559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Google Shape;16;p1"/>
          <p:cNvSpPr txBox="1"/>
          <p:nvPr>
            <p:ph idx="10" type="dt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Google Shape;17;p1"/>
          <p:cNvSpPr txBox="1"/>
          <p:nvPr>
            <p:ph idx="11" type="ftr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392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jpg"/><Relationship Id="rId4" Type="http://schemas.openxmlformats.org/officeDocument/2006/relationships/image" Target="../media/image17.jpg"/><Relationship Id="rId5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Relationship Id="rId4" Type="http://schemas.openxmlformats.org/officeDocument/2006/relationships/image" Target="../media/image2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www.opava.jdem.cz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jpg"/><Relationship Id="rId4" Type="http://schemas.openxmlformats.org/officeDocument/2006/relationships/image" Target="../media/image2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jpg"/><Relationship Id="rId4" Type="http://schemas.openxmlformats.org/officeDocument/2006/relationships/image" Target="../media/image2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6.jpg"/><Relationship Id="rId4" Type="http://schemas.openxmlformats.org/officeDocument/2006/relationships/image" Target="../media/image38.jpg"/><Relationship Id="rId5" Type="http://schemas.openxmlformats.org/officeDocument/2006/relationships/image" Target="../media/image3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4.jpg"/><Relationship Id="rId4" Type="http://schemas.openxmlformats.org/officeDocument/2006/relationships/image" Target="../media/image4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jpg"/><Relationship Id="rId4" Type="http://schemas.openxmlformats.org/officeDocument/2006/relationships/image" Target="../media/image2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1.jpg"/><Relationship Id="rId4" Type="http://schemas.openxmlformats.org/officeDocument/2006/relationships/image" Target="../media/image2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3.jpg"/><Relationship Id="rId4" Type="http://schemas.openxmlformats.org/officeDocument/2006/relationships/image" Target="../media/image28.jpg"/><Relationship Id="rId5" Type="http://schemas.openxmlformats.org/officeDocument/2006/relationships/image" Target="../media/image4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5.jpg"/><Relationship Id="rId4" Type="http://schemas.openxmlformats.org/officeDocument/2006/relationships/hyperlink" Target="http://www.skautopava.cz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Relationship Id="rId4" Type="http://schemas.openxmlformats.org/officeDocument/2006/relationships/image" Target="../media/image4.jpg"/><Relationship Id="rId5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0"/>
          <p:cNvSpPr txBox="1"/>
          <p:nvPr>
            <p:ph type="ctrTitle"/>
          </p:nvPr>
        </p:nvSpPr>
        <p:spPr>
          <a:xfrm>
            <a:off x="1154955" y="666044"/>
            <a:ext cx="9106645" cy="173848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Century Gothic"/>
              <a:buNone/>
            </a:pPr>
            <a:r>
              <a:rPr lang="cs-CZ"/>
              <a:t>Rekonstrukce skautského domu v Opavě</a:t>
            </a:r>
            <a:endParaRPr/>
          </a:p>
        </p:txBody>
      </p:sp>
      <p:pic>
        <p:nvPicPr>
          <p:cNvPr id="241" name="Google Shape;24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2941" y="2328296"/>
            <a:ext cx="3524250" cy="3524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0"/>
          <p:cNvSpPr txBox="1"/>
          <p:nvPr/>
        </p:nvSpPr>
        <p:spPr>
          <a:xfrm>
            <a:off x="1166100" y="6015175"/>
            <a:ext cx="10113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cs-CZ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setkání skautských stavitelů 12.2.2022, za ORJ Opava Šárka Fabiánová</a:t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9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stav skautského domu 2017 - 2020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24" name="Google Shape;32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8500" y="1729393"/>
            <a:ext cx="3654324" cy="487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75900" y="916050"/>
            <a:ext cx="4708475" cy="2797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05825" y="3806325"/>
            <a:ext cx="4328100" cy="293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0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stav skautského domu 2017 - 2020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32" name="Google Shape;332;p30"/>
          <p:cNvPicPr preferRelativeResize="0"/>
          <p:nvPr/>
        </p:nvPicPr>
        <p:blipFill rotWithShape="1">
          <a:blip r:embed="rId3">
            <a:alphaModFix/>
          </a:blip>
          <a:srcRect b="0" l="29897" r="0" t="0"/>
          <a:stretch/>
        </p:blipFill>
        <p:spPr>
          <a:xfrm>
            <a:off x="1524000" y="1989625"/>
            <a:ext cx="3592575" cy="4496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99875" y="2269793"/>
            <a:ext cx="6181800" cy="41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1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Projekt rekonstrukce skautského domu</a:t>
            </a:r>
            <a:endParaRPr/>
          </a:p>
        </p:txBody>
      </p:sp>
      <p:sp>
        <p:nvSpPr>
          <p:cNvPr id="339" name="Google Shape;339;p31"/>
          <p:cNvSpPr txBox="1"/>
          <p:nvPr>
            <p:ph idx="1" type="body"/>
          </p:nvPr>
        </p:nvSpPr>
        <p:spPr>
          <a:xfrm>
            <a:off x="913775" y="2223900"/>
            <a:ext cx="10727400" cy="44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b="1" lang="cs-CZ" sz="2000"/>
              <a:t>příležitost se naskytla skrze dotační program ITI Ostravská aglomerace 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57"/>
              <a:buNone/>
            </a:pPr>
            <a:r>
              <a:rPr b="1" lang="cs-CZ" sz="2700"/>
              <a:t>Výzva č. 35 - Zájmové, neformální a celoživotní vzdělávání II</a:t>
            </a:r>
            <a:endParaRPr b="1" sz="27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57"/>
              <a:buNone/>
            </a:pPr>
            <a:r>
              <a:t/>
            </a:r>
            <a:endParaRPr b="1" sz="27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rPr b="1" lang="cs-CZ" sz="2050"/>
              <a:t>Hlavním (strategickým) cílem projektu </a:t>
            </a:r>
            <a:r>
              <a:rPr lang="cs-CZ" sz="2050"/>
              <a:t>je zajištění zájmového a neformálního vzdělávání, </a:t>
            </a:r>
            <a:endParaRPr sz="205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-CZ" sz="2050"/>
              <a:t>Specifickým cílem pro naplnění hlavního (strategického) cíle </a:t>
            </a:r>
            <a:r>
              <a:rPr lang="cs-CZ" sz="2050"/>
              <a:t>je vybudování (formou rekonstrukce a výstavby) celkem 16 učeben </a:t>
            </a:r>
            <a:endParaRPr sz="205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05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-CZ" sz="2050"/>
              <a:t>Podmínka podání projektu</a:t>
            </a:r>
            <a:r>
              <a:rPr lang="cs-CZ" sz="2050"/>
              <a:t>: vybudování bezbariérovosti přes všechna patra bezb. WC </a:t>
            </a:r>
            <a:endParaRPr sz="205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57"/>
              <a:buNone/>
            </a:pPr>
            <a:r>
              <a:t/>
            </a:r>
            <a:endParaRPr b="1" sz="205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2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Časový harmonogram projektu</a:t>
            </a:r>
            <a:endParaRPr/>
          </a:p>
        </p:txBody>
      </p:sp>
      <p:pic>
        <p:nvPicPr>
          <p:cNvPr id="345" name="Google Shape;345;p32"/>
          <p:cNvPicPr preferRelativeResize="0"/>
          <p:nvPr/>
        </p:nvPicPr>
        <p:blipFill rotWithShape="1">
          <a:blip r:embed="rId3">
            <a:alphaModFix/>
          </a:blip>
          <a:srcRect b="5141" l="14946" r="14946" t="18458"/>
          <a:stretch/>
        </p:blipFill>
        <p:spPr>
          <a:xfrm rot="-5400000">
            <a:off x="3838588" y="-1050140"/>
            <a:ext cx="4514828" cy="10415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3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úskalí projektu ve fázi přípravy</a:t>
            </a:r>
            <a:endParaRPr/>
          </a:p>
        </p:txBody>
      </p:sp>
      <p:sp>
        <p:nvSpPr>
          <p:cNvPr id="351" name="Google Shape;351;p33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 sz="2000"/>
          </a:p>
          <a:p>
            <a:pPr indent="-33274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zpracování záměru - </a:t>
            </a:r>
            <a:r>
              <a:rPr lang="cs-CZ" sz="2000"/>
              <a:t>požadovaný výsledek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schválení záměru okresní radou</a:t>
            </a:r>
            <a:r>
              <a:rPr lang="cs-CZ" sz="2000"/>
              <a:t> - obavy z financování, z udržitelnosti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personální zajištění</a:t>
            </a:r>
            <a:r>
              <a:rPr lang="cs-CZ" sz="2000"/>
              <a:t> - projektový manažer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projektová dokumentace</a:t>
            </a:r>
            <a:r>
              <a:rPr lang="cs-CZ" sz="2000"/>
              <a:t> - stavba,  platba za projektovou dokumentaci ještě před samotným schválením dotace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projekt neformálního vzdělávání</a:t>
            </a:r>
            <a:r>
              <a:rPr lang="cs-CZ" sz="2000"/>
              <a:t> - popis aktivit dle klíčových kompetencí 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zajištění předfinancování</a:t>
            </a:r>
            <a:r>
              <a:rPr lang="cs-CZ" sz="2000"/>
              <a:t> </a:t>
            </a:r>
            <a:endParaRPr sz="2000"/>
          </a:p>
          <a:p>
            <a:pPr indent="-33274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b="1" lang="cs-CZ" sz="2000"/>
              <a:t>změny v projektovém záměru</a:t>
            </a:r>
            <a:r>
              <a:rPr lang="cs-CZ" sz="2000"/>
              <a:t> - kontroly 12/2019 - 6/2020</a:t>
            </a:r>
            <a:endParaRPr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4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Finance projektu</a:t>
            </a:r>
            <a:endParaRPr/>
          </a:p>
        </p:txBody>
      </p:sp>
      <p:sp>
        <p:nvSpPr>
          <p:cNvPr id="357" name="Google Shape;357;p34"/>
          <p:cNvSpPr txBox="1"/>
          <p:nvPr>
            <p:ph idx="1" type="body"/>
          </p:nvPr>
        </p:nvSpPr>
        <p:spPr>
          <a:xfrm>
            <a:off x="913774" y="1922118"/>
            <a:ext cx="9539737" cy="45550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91425" spcFirstLastPara="1" rIns="91425" wrap="square" tIns="152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t/>
            </a:r>
            <a:endParaRPr b="0" i="0" sz="1600" u="none" cap="none" strike="noStrike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Způsobilé výdaje projektu:                      12 000 000 Kč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sng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Nezpůsobilé výdaje projektu:                    2 500 000 Kč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Celkové výdaje projektu:                         14 500 000 Kč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Výše dotace z fondů EU:                         10 200 000 Kč                          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sng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Výše dotace ze státního rozpočtu:            1 200 000 Kč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Celková výše dotace:                              11 400 000 Kč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rPr b="0" i="0" lang="cs-CZ" sz="1800" u="none" cap="none" strike="noStrike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(22. 7. 2020 byl vydán právní akt přidělení dotace)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8" name="Google Shape;35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1657" y="4944533"/>
            <a:ext cx="6991120" cy="1153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5"/>
          <p:cNvSpPr txBox="1"/>
          <p:nvPr>
            <p:ph type="title"/>
          </p:nvPr>
        </p:nvSpPr>
        <p:spPr>
          <a:xfrm>
            <a:off x="1048875" y="731629"/>
            <a:ext cx="8867700" cy="106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Finance projektu - realita před vyúčtováním dotace</a:t>
            </a:r>
            <a:endParaRPr/>
          </a:p>
        </p:txBody>
      </p:sp>
      <p:sp>
        <p:nvSpPr>
          <p:cNvPr id="364" name="Google Shape;364;p35"/>
          <p:cNvSpPr txBox="1"/>
          <p:nvPr>
            <p:ph idx="1" type="body"/>
          </p:nvPr>
        </p:nvSpPr>
        <p:spPr>
          <a:xfrm>
            <a:off x="760725" y="1922163"/>
            <a:ext cx="9693000" cy="298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91425" spcFirstLastPara="1" rIns="91425" wrap="square" tIns="152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t/>
            </a:r>
            <a:endParaRPr i="0" sz="1600" u="none" cap="none" strike="noStrike">
              <a:solidFill>
                <a:srgbClr val="2F5496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Noto Sans Symbols"/>
              <a:buNone/>
            </a:pPr>
            <a:r>
              <a:t/>
            </a:r>
            <a:endParaRPr i="0" sz="1800" u="none" cap="none" strike="noStrike">
              <a:solidFill>
                <a:srgbClr val="222222"/>
              </a:solidFill>
            </a:endParaRPr>
          </a:p>
          <a:p>
            <a:pPr indent="-3327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Century Gothic"/>
              <a:buChar char="►"/>
            </a:pPr>
            <a:r>
              <a:rPr lang="cs-CZ" sz="2000">
                <a:solidFill>
                  <a:schemeClr val="dk1"/>
                </a:solidFill>
              </a:rPr>
              <a:t>půjčka z Ústředí Junáka  2,6 mil. Kč (2020, 2021)</a:t>
            </a:r>
            <a:endParaRPr sz="2000">
              <a:solidFill>
                <a:schemeClr val="dk1"/>
              </a:solidFill>
            </a:endParaRPr>
          </a:p>
          <a:p>
            <a:pPr indent="-3327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Century Gothic"/>
              <a:buChar char="►"/>
            </a:pPr>
            <a:r>
              <a:rPr lang="cs-CZ" sz="2000">
                <a:solidFill>
                  <a:schemeClr val="dk1"/>
                </a:solidFill>
              </a:rPr>
              <a:t>úvěr ze Skautské nadace Jaroslava Foglara 10,5 mil. Kč (2021)                                   </a:t>
            </a:r>
            <a:endParaRPr sz="2000">
              <a:solidFill>
                <a:schemeClr val="dk1"/>
              </a:solidFill>
            </a:endParaRPr>
          </a:p>
          <a:p>
            <a:pPr indent="-3327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40"/>
              <a:buFont typeface="Century Gothic"/>
              <a:buChar char="►"/>
            </a:pPr>
            <a:r>
              <a:rPr lang="cs-CZ" sz="2000">
                <a:solidFill>
                  <a:schemeClr val="dk1"/>
                </a:solidFill>
              </a:rPr>
              <a:t>vlastní prostředky</a:t>
            </a:r>
            <a:endParaRPr sz="20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cs-CZ">
                <a:solidFill>
                  <a:schemeClr val="dk1"/>
                </a:solidFill>
              </a:rPr>
              <a:t>1/2022 - podána žádost o platbu ITI Ova, právě probíhají kontroly , předpoklad proplacení 3/2022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6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Finance - spoluúčast</a:t>
            </a:r>
            <a:endParaRPr/>
          </a:p>
        </p:txBody>
      </p:sp>
      <p:sp>
        <p:nvSpPr>
          <p:cNvPr id="370" name="Google Shape;370;p36"/>
          <p:cNvSpPr txBox="1"/>
          <p:nvPr>
            <p:ph idx="1" type="body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lang="cs-CZ" sz="2000"/>
              <a:t>- sbírka přes Nadaci Jaroslava Foglara                             </a:t>
            </a:r>
            <a:r>
              <a:rPr lang="cs-CZ" sz="2000" u="sng">
                <a:solidFill>
                  <a:schemeClr val="hlink"/>
                </a:solidFill>
                <a:hlinkClick r:id="rId3"/>
              </a:rPr>
              <a:t>www.opava.jdem.cz</a:t>
            </a:r>
            <a:r>
              <a:rPr lang="cs-CZ" sz="2000"/>
              <a:t> 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lang="cs-CZ" sz="2000"/>
              <a:t>- veřejná sbírka od 9/2020 ( KÚ MSK)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lang="cs-CZ" sz="2000"/>
              <a:t>- bazar 6/2020,  vánoční trhy 2020, částečně i 2021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lang="cs-CZ" sz="2000"/>
              <a:t>dary jednotlivců, 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40"/>
              <a:buChar char="►"/>
            </a:pPr>
            <a:r>
              <a:rPr lang="cs-CZ" sz="2000"/>
              <a:t>oslovování rodičů současných členů, oslovování bývalých členů, firem v regionu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7"/>
          <p:cNvSpPr txBox="1"/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40"/>
              <a:buFont typeface="Century Gothic"/>
              <a:buNone/>
            </a:pPr>
            <a:r>
              <a:rPr lang="cs-CZ" sz="3240"/>
              <a:t>Finance -  bezbariérovost</a:t>
            </a:r>
            <a:endParaRPr/>
          </a:p>
        </p:txBody>
      </p:sp>
      <p:sp>
        <p:nvSpPr>
          <p:cNvPr id="376" name="Google Shape;376;p37"/>
          <p:cNvSpPr txBox="1"/>
          <p:nvPr>
            <p:ph idx="1" type="body"/>
          </p:nvPr>
        </p:nvSpPr>
        <p:spPr>
          <a:xfrm>
            <a:off x="801511" y="2367092"/>
            <a:ext cx="10476089" cy="3932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 sz="2000"/>
              <a:t>Město Opava             1 000 000Kč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 sz="2000"/>
              <a:t>Moravskoslezký kraj       200 000Kč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 sz="2000"/>
              <a:t>Nadace PPF                1 000 000Kč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 sz="2000"/>
              <a:t>Celkem                        2 200 000Kč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</p:txBody>
      </p:sp>
      <p:pic>
        <p:nvPicPr>
          <p:cNvPr id="377" name="Google Shape;37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4271" y="2935527"/>
            <a:ext cx="5164042" cy="2904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8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-průběh stavby</a:t>
            </a:r>
            <a:endParaRPr/>
          </a:p>
        </p:txBody>
      </p:sp>
      <p:pic>
        <p:nvPicPr>
          <p:cNvPr id="383" name="Google Shape;38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5350" y="2127087"/>
            <a:ext cx="5231898" cy="3923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650" y="1881925"/>
            <a:ext cx="5885676" cy="4414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1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Historie</a:t>
            </a:r>
            <a:endParaRPr/>
          </a:p>
        </p:txBody>
      </p:sp>
      <p:sp>
        <p:nvSpPr>
          <p:cNvPr id="248" name="Google Shape;248;p21"/>
          <p:cNvSpPr txBox="1"/>
          <p:nvPr>
            <p:ph idx="1" type="body"/>
          </p:nvPr>
        </p:nvSpPr>
        <p:spPr>
          <a:xfrm>
            <a:off x="913775" y="2305200"/>
            <a:ext cx="3884100" cy="38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274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postaven kolem 1900</a:t>
            </a:r>
            <a:endParaRPr sz="2000"/>
          </a:p>
          <a:p>
            <a:pPr indent="-33274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sloužil jako nájemní dům</a:t>
            </a:r>
            <a:endParaRPr sz="2000"/>
          </a:p>
          <a:p>
            <a:pPr indent="-33274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1991 ho získali skauti od města - </a:t>
            </a:r>
            <a:r>
              <a:rPr lang="cs-CZ"/>
              <a:t>náhrada za objekt Soví hrádek využívaný skauty v 50. letech 20. stol.</a:t>
            </a:r>
            <a:endParaRPr/>
          </a:p>
          <a:p>
            <a:pPr indent="-33274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průběžné opravy, hlavně řešení havarijních stavů</a:t>
            </a:r>
            <a:endParaRPr sz="2000"/>
          </a:p>
          <a:p>
            <a:pPr indent="-33274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nová střecha 2014/2015</a:t>
            </a:r>
            <a:endParaRPr sz="2000"/>
          </a:p>
          <a:p>
            <a:pPr indent="-33274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40"/>
              <a:buChar char="●"/>
            </a:pPr>
            <a:r>
              <a:rPr lang="cs-CZ" sz="2000"/>
              <a:t>výměna oken 2018-2019 </a:t>
            </a:r>
            <a:endParaRPr sz="2000"/>
          </a:p>
        </p:txBody>
      </p:sp>
      <p:pic>
        <p:nvPicPr>
          <p:cNvPr id="249" name="Google Shape;24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6305" y="1749950"/>
            <a:ext cx="6780570" cy="439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9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-průběh stavby</a:t>
            </a:r>
            <a:endParaRPr/>
          </a:p>
        </p:txBody>
      </p:sp>
      <p:pic>
        <p:nvPicPr>
          <p:cNvPr id="390" name="Google Shape;390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9400" y="2316750"/>
            <a:ext cx="5129498" cy="3847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97699" y="1680768"/>
            <a:ext cx="3654324" cy="4872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0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-průběh stavby</a:t>
            </a:r>
            <a:endParaRPr/>
          </a:p>
        </p:txBody>
      </p:sp>
      <p:pic>
        <p:nvPicPr>
          <p:cNvPr id="397" name="Google Shape;397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5057" y="1752500"/>
            <a:ext cx="3584893" cy="477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6300" y="1845087"/>
            <a:ext cx="3515451" cy="4687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44150" y="1833180"/>
            <a:ext cx="3618499" cy="4586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1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úskalí projektu ve fázi realizace</a:t>
            </a:r>
            <a:endParaRPr/>
          </a:p>
        </p:txBody>
      </p:sp>
      <p:sp>
        <p:nvSpPr>
          <p:cNvPr id="405" name="Google Shape;405;p41"/>
          <p:cNvSpPr txBox="1"/>
          <p:nvPr>
            <p:ph idx="1" type="body"/>
          </p:nvPr>
        </p:nvSpPr>
        <p:spPr>
          <a:xfrm>
            <a:off x="854375" y="2297550"/>
            <a:ext cx="10423200" cy="40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AutoNum type="arabicPeriod"/>
            </a:pPr>
            <a:r>
              <a:rPr b="1" lang="cs-CZ" sz="2000"/>
              <a:t>výběr dodavatele  -</a:t>
            </a:r>
            <a:r>
              <a:rPr lang="cs-CZ" sz="2000"/>
              <a:t> veřejná zakázka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AutoNum type="arabicPeriod"/>
            </a:pPr>
            <a:r>
              <a:rPr b="1" lang="cs-CZ" sz="2000"/>
              <a:t>výběr stavebního dozoru - </a:t>
            </a:r>
            <a:r>
              <a:rPr lang="cs-CZ" sz="2000"/>
              <a:t>významný vliv na průběh stavby !!!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AutoNum type="arabicPeriod"/>
            </a:pPr>
            <a:r>
              <a:rPr b="1" lang="cs-CZ" sz="2000"/>
              <a:t>spolupráce s projektantem - </a:t>
            </a:r>
            <a:r>
              <a:rPr lang="cs-CZ" sz="2000"/>
              <a:t>změny projektu během stavby 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AutoNum type="arabicPeriod"/>
            </a:pPr>
            <a:r>
              <a:rPr b="1" lang="cs-CZ" sz="2000"/>
              <a:t>finance - </a:t>
            </a:r>
            <a:r>
              <a:rPr lang="cs-CZ" sz="2000"/>
              <a:t>velký počet žádostí, nízká úspěšnost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AutoNum type="arabicPeriod"/>
            </a:pPr>
            <a:r>
              <a:rPr b="1" lang="cs-CZ" sz="2000"/>
              <a:t>personální zajištění - manažer projektu -</a:t>
            </a:r>
            <a:r>
              <a:rPr lang="cs-CZ" sz="2000"/>
              <a:t> stálá komunikace s IROP</a:t>
            </a:r>
            <a:endParaRPr sz="2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2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 v novém :-)</a:t>
            </a:r>
            <a:endParaRPr/>
          </a:p>
        </p:txBody>
      </p:sp>
      <p:pic>
        <p:nvPicPr>
          <p:cNvPr id="411" name="Google Shape;411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1250" y="2275750"/>
            <a:ext cx="5506898" cy="4130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64975" y="2275750"/>
            <a:ext cx="5506913" cy="413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3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 v novém :-)</a:t>
            </a:r>
            <a:endParaRPr/>
          </a:p>
        </p:txBody>
      </p:sp>
      <p:pic>
        <p:nvPicPr>
          <p:cNvPr id="418" name="Google Shape;418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9725" y="2321875"/>
            <a:ext cx="5460777" cy="40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4275" y="2321869"/>
            <a:ext cx="5460777" cy="4095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4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 v novém :-)</a:t>
            </a:r>
            <a:endParaRPr/>
          </a:p>
        </p:txBody>
      </p:sp>
      <p:pic>
        <p:nvPicPr>
          <p:cNvPr id="425" name="Google Shape;425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000" y="2402225"/>
            <a:ext cx="5204024" cy="3903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39549" y="1680768"/>
            <a:ext cx="3654324" cy="4872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5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Foto - v novém :-)</a:t>
            </a:r>
            <a:endParaRPr/>
          </a:p>
        </p:txBody>
      </p:sp>
      <p:pic>
        <p:nvPicPr>
          <p:cNvPr id="432" name="Google Shape;43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0275" y="2018225"/>
            <a:ext cx="3244301" cy="432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81425" y="2018225"/>
            <a:ext cx="3376750" cy="4502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59199" y="2578431"/>
            <a:ext cx="4273751" cy="3205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6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                                   … v novém :-)</a:t>
            </a:r>
            <a:endParaRPr/>
          </a:p>
        </p:txBody>
      </p:sp>
      <p:pic>
        <p:nvPicPr>
          <p:cNvPr id="440" name="Google Shape;440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2225" y="855750"/>
            <a:ext cx="4607474" cy="5749852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6"/>
          <p:cNvSpPr txBox="1"/>
          <p:nvPr/>
        </p:nvSpPr>
        <p:spPr>
          <a:xfrm>
            <a:off x="6614675" y="2413000"/>
            <a:ext cx="46074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cs-CZ" sz="26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 těšíme také na Vás:</a:t>
            </a:r>
            <a:endParaRPr b="1" i="0" sz="26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entury Gothic"/>
              <a:buChar char="●"/>
            </a:pPr>
            <a:r>
              <a:rPr b="0" i="0" lang="cs-CZ" sz="2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kurzy</a:t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entury Gothic"/>
              <a:buChar char="●"/>
            </a:pPr>
            <a:r>
              <a:rPr b="0" i="0" lang="cs-CZ" sz="2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víkendové a  prázdninové pobyty</a:t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cs-CZ" sz="2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kontakt: </a:t>
            </a:r>
            <a:r>
              <a:rPr b="1" i="0" lang="cs-CZ" sz="2000" u="sng" cap="none" strike="noStrike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www.skautopava.cz</a:t>
            </a:r>
            <a:endParaRPr b="1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2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stav 2005 -2008</a:t>
            </a:r>
            <a:endParaRPr/>
          </a:p>
        </p:txBody>
      </p:sp>
      <p:pic>
        <p:nvPicPr>
          <p:cNvPr id="255" name="Google Shape;25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000" y="2320400"/>
            <a:ext cx="5587575" cy="385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8850" y="2354800"/>
            <a:ext cx="5651625" cy="378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3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-CZ"/>
              <a:t>stav 2005 -2008</a:t>
            </a:r>
            <a:endParaRPr/>
          </a:p>
        </p:txBody>
      </p:sp>
      <p:pic>
        <p:nvPicPr>
          <p:cNvPr id="262" name="Google Shape;26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4950" y="2005525"/>
            <a:ext cx="3352176" cy="4469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44475" y="4460575"/>
            <a:ext cx="4043377" cy="2397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15873" y="973681"/>
            <a:ext cx="4500577" cy="337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4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Komu skautský dům slouží:</a:t>
            </a:r>
            <a:endParaRPr/>
          </a:p>
        </p:txBody>
      </p:sp>
      <p:sp>
        <p:nvSpPr>
          <p:cNvPr id="270" name="Google Shape;270;p24"/>
          <p:cNvSpPr txBox="1"/>
          <p:nvPr>
            <p:ph idx="1" type="body"/>
          </p:nvPr>
        </p:nvSpPr>
        <p:spPr>
          <a:xfrm>
            <a:off x="914100" y="1952625"/>
            <a:ext cx="10363800" cy="47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 sz="1300"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lang="cs-CZ"/>
              <a:t>                                                           </a:t>
            </a:r>
            <a:endParaRPr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b="1" lang="cs-CZ"/>
              <a:t>                                                                 první skautské oddíly v Opavě vznikly v roce 1921</a:t>
            </a:r>
            <a:endParaRPr b="1"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b="1" lang="cs-CZ"/>
              <a:t>                                 </a:t>
            </a:r>
            <a:endParaRPr b="1"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sp>
        <p:nvSpPr>
          <p:cNvPr id="271" name="Google Shape;271;p24"/>
          <p:cNvSpPr/>
          <p:nvPr/>
        </p:nvSpPr>
        <p:spPr>
          <a:xfrm>
            <a:off x="4417100" y="1952625"/>
            <a:ext cx="2914800" cy="853800"/>
          </a:xfrm>
          <a:prstGeom prst="roundRect">
            <a:avLst>
              <a:gd fmla="val 16667" name="adj"/>
            </a:avLst>
          </a:prstGeom>
          <a:solidFill>
            <a:srgbClr val="EA99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Junák - český skaut, okres Opava, z. 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24"/>
          <p:cNvSpPr/>
          <p:nvPr/>
        </p:nvSpPr>
        <p:spPr>
          <a:xfrm>
            <a:off x="7640675" y="1879275"/>
            <a:ext cx="1061400" cy="853800"/>
          </a:xfrm>
          <a:prstGeom prst="roundRect">
            <a:avLst>
              <a:gd fmla="val 16667" name="adj"/>
            </a:avLst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-CZ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771 členů</a:t>
            </a: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24"/>
          <p:cNvSpPr/>
          <p:nvPr/>
        </p:nvSpPr>
        <p:spPr>
          <a:xfrm>
            <a:off x="4214425" y="3305325"/>
            <a:ext cx="1356600" cy="10128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středisko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Jih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Opava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4"/>
          <p:cNvSpPr/>
          <p:nvPr/>
        </p:nvSpPr>
        <p:spPr>
          <a:xfrm>
            <a:off x="1088250" y="3305325"/>
            <a:ext cx="1356600" cy="1012800"/>
          </a:xfrm>
          <a:prstGeom prst="roundRect">
            <a:avLst>
              <a:gd fmla="val 16667" name="adj"/>
            </a:avLst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přístav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Černý čáp Opava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4"/>
          <p:cNvSpPr/>
          <p:nvPr/>
        </p:nvSpPr>
        <p:spPr>
          <a:xfrm>
            <a:off x="2628875" y="3305325"/>
            <a:ext cx="1356600" cy="10128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středisko Zvon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Opava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4"/>
          <p:cNvSpPr/>
          <p:nvPr/>
        </p:nvSpPr>
        <p:spPr>
          <a:xfrm>
            <a:off x="5665475" y="3305325"/>
            <a:ext cx="1356600" cy="1012800"/>
          </a:xfrm>
          <a:prstGeom prst="roundRect">
            <a:avLst>
              <a:gd fmla="val 16667" name="adj"/>
            </a:avLst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přístav Poseidon Opava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24"/>
          <p:cNvSpPr/>
          <p:nvPr/>
        </p:nvSpPr>
        <p:spPr>
          <a:xfrm>
            <a:off x="7198400" y="3305325"/>
            <a:ext cx="1356600" cy="10128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středisko Ostrá Hůrka Háj ve Slezsku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24"/>
          <p:cNvSpPr/>
          <p:nvPr/>
        </p:nvSpPr>
        <p:spPr>
          <a:xfrm>
            <a:off x="8702050" y="3305325"/>
            <a:ext cx="1214400" cy="10128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středisko Salvator Dolní Životice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4"/>
          <p:cNvSpPr/>
          <p:nvPr/>
        </p:nvSpPr>
        <p:spPr>
          <a:xfrm>
            <a:off x="10063500" y="3305325"/>
            <a:ext cx="1214400" cy="10128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středisko Dvojka Nový Jičín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24"/>
          <p:cNvSpPr/>
          <p:nvPr/>
        </p:nvSpPr>
        <p:spPr>
          <a:xfrm>
            <a:off x="2746375" y="5178250"/>
            <a:ext cx="1356600" cy="10128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skautský dům v Opavě,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-CZ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 Nábřeží 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24"/>
          <p:cNvSpPr/>
          <p:nvPr/>
        </p:nvSpPr>
        <p:spPr>
          <a:xfrm>
            <a:off x="2628875" y="4683125"/>
            <a:ext cx="1585500" cy="599700"/>
          </a:xfrm>
          <a:prstGeom prst="triangle">
            <a:avLst>
              <a:gd fmla="val 50465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2" name="Google Shape;282;p24"/>
          <p:cNvCxnSpPr>
            <a:stCxn id="274" idx="2"/>
            <a:endCxn id="281" idx="0"/>
          </p:cNvCxnSpPr>
          <p:nvPr/>
        </p:nvCxnSpPr>
        <p:spPr>
          <a:xfrm>
            <a:off x="1766550" y="4318125"/>
            <a:ext cx="1662300" cy="36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3" name="Google Shape;283;p24"/>
          <p:cNvCxnSpPr>
            <a:stCxn id="275" idx="2"/>
            <a:endCxn id="281" idx="0"/>
          </p:cNvCxnSpPr>
          <p:nvPr/>
        </p:nvCxnSpPr>
        <p:spPr>
          <a:xfrm>
            <a:off x="3307175" y="4318125"/>
            <a:ext cx="121800" cy="36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4" name="Google Shape;284;p24"/>
          <p:cNvCxnSpPr>
            <a:stCxn id="273" idx="2"/>
            <a:endCxn id="281" idx="0"/>
          </p:cNvCxnSpPr>
          <p:nvPr/>
        </p:nvCxnSpPr>
        <p:spPr>
          <a:xfrm flipH="1">
            <a:off x="3429025" y="4318125"/>
            <a:ext cx="1463700" cy="36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5" name="Google Shape;285;p24"/>
          <p:cNvCxnSpPr>
            <a:stCxn id="271" idx="2"/>
            <a:endCxn id="274" idx="0"/>
          </p:cNvCxnSpPr>
          <p:nvPr/>
        </p:nvCxnSpPr>
        <p:spPr>
          <a:xfrm rot="5400000">
            <a:off x="3571100" y="1001925"/>
            <a:ext cx="498900" cy="41079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6" name="Google Shape;286;p24"/>
          <p:cNvCxnSpPr>
            <a:stCxn id="271" idx="2"/>
            <a:endCxn id="275" idx="0"/>
          </p:cNvCxnSpPr>
          <p:nvPr/>
        </p:nvCxnSpPr>
        <p:spPr>
          <a:xfrm rot="5400000">
            <a:off x="4341350" y="1772175"/>
            <a:ext cx="498900" cy="25674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7" name="Google Shape;287;p24"/>
          <p:cNvCxnSpPr>
            <a:stCxn id="271" idx="2"/>
            <a:endCxn id="273" idx="0"/>
          </p:cNvCxnSpPr>
          <p:nvPr/>
        </p:nvCxnSpPr>
        <p:spPr>
          <a:xfrm rot="5400000">
            <a:off x="5134100" y="2564925"/>
            <a:ext cx="498900" cy="9819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8" name="Google Shape;288;p24"/>
          <p:cNvCxnSpPr>
            <a:stCxn id="271" idx="2"/>
            <a:endCxn id="277" idx="0"/>
          </p:cNvCxnSpPr>
          <p:nvPr/>
        </p:nvCxnSpPr>
        <p:spPr>
          <a:xfrm flipH="1" rot="-5400000">
            <a:off x="6626150" y="2054775"/>
            <a:ext cx="498900" cy="20022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9" name="Google Shape;289;p24"/>
          <p:cNvCxnSpPr>
            <a:stCxn id="271" idx="2"/>
            <a:endCxn id="278" idx="0"/>
          </p:cNvCxnSpPr>
          <p:nvPr/>
        </p:nvCxnSpPr>
        <p:spPr>
          <a:xfrm flipH="1" rot="-5400000">
            <a:off x="7342400" y="1338525"/>
            <a:ext cx="498900" cy="34347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0" name="Google Shape;290;p24"/>
          <p:cNvCxnSpPr>
            <a:stCxn id="271" idx="2"/>
            <a:endCxn id="279" idx="0"/>
          </p:cNvCxnSpPr>
          <p:nvPr/>
        </p:nvCxnSpPr>
        <p:spPr>
          <a:xfrm flipH="1" rot="-5400000">
            <a:off x="8023100" y="657825"/>
            <a:ext cx="498900" cy="47961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1" name="Google Shape;291;p24"/>
          <p:cNvCxnSpPr>
            <a:stCxn id="271" idx="2"/>
            <a:endCxn id="276" idx="0"/>
          </p:cNvCxnSpPr>
          <p:nvPr/>
        </p:nvCxnSpPr>
        <p:spPr>
          <a:xfrm flipH="1" rot="-5400000">
            <a:off x="5859650" y="2821275"/>
            <a:ext cx="498900" cy="4692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5"/>
          <p:cNvSpPr txBox="1"/>
          <p:nvPr>
            <p:ph type="title"/>
          </p:nvPr>
        </p:nvSpPr>
        <p:spPr>
          <a:xfrm>
            <a:off x="913775" y="973678"/>
            <a:ext cx="9002700" cy="10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Proč rekonstrukce? - stav skautského domu 2017 - 2018</a:t>
            </a:r>
            <a:endParaRPr/>
          </a:p>
        </p:txBody>
      </p:sp>
      <p:sp>
        <p:nvSpPr>
          <p:cNvPr id="297" name="Google Shape;297;p25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b="1" lang="cs-CZ" sz="2000"/>
              <a:t>skautský dům už nedostačuje  </a:t>
            </a:r>
            <a:r>
              <a:rPr b="1" lang="cs-CZ" sz="3000"/>
              <a:t>kapacitně:</a:t>
            </a:r>
            <a:r>
              <a:rPr b="1" lang="cs-CZ" sz="2000"/>
              <a:t> </a:t>
            </a:r>
            <a:endParaRPr b="1" sz="2000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►"/>
            </a:pPr>
            <a:r>
              <a:rPr lang="cs-CZ" sz="2000"/>
              <a:t>týdně se zde vystřídá 250 osob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cs-CZ" sz="2000"/>
              <a:t>členská základna průběžně narůstá, o skauting je v Opavě zájem</a:t>
            </a:r>
            <a:endParaRPr sz="2000"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►"/>
            </a:pPr>
            <a:r>
              <a:rPr lang="cs-CZ" sz="2000"/>
              <a:t>probíhají zde kurzy a školení  </a:t>
            </a:r>
            <a:endParaRPr sz="20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 sz="2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►"/>
            </a:pPr>
            <a:r>
              <a:rPr b="1" lang="cs-CZ" sz="2000"/>
              <a:t>skautský dům nedostačuje současným </a:t>
            </a:r>
            <a:r>
              <a:rPr b="1" lang="cs-CZ" sz="3000"/>
              <a:t>technicko provozním požadavkům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6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cs-CZ"/>
              <a:t>stav skautského domu 2017 - 2020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03" name="Google Shape;30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4951" y="1687793"/>
            <a:ext cx="3249912" cy="487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94224" y="2259450"/>
            <a:ext cx="6451149" cy="430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7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stav skautského domu 2017 - 2020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10" name="Google Shape;31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64950" y="1775543"/>
            <a:ext cx="3771263" cy="487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5725" y="1775543"/>
            <a:ext cx="3249912" cy="4872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8"/>
          <p:cNvSpPr txBox="1"/>
          <p:nvPr>
            <p:ph type="title"/>
          </p:nvPr>
        </p:nvSpPr>
        <p:spPr>
          <a:xfrm>
            <a:off x="1154954" y="973668"/>
            <a:ext cx="8761500" cy="70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stav skautského domu 2017 - 2020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17" name="Google Shape;31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96400" y="1680775"/>
            <a:ext cx="6140850" cy="487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500" y="2445305"/>
            <a:ext cx="5195649" cy="3463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on Boardroom">
  <a:themeElements>
    <a:clrScheme name="Ion Boardroom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