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4" r:id="rId3"/>
    <p:sldId id="262" r:id="rId4"/>
    <p:sldId id="285" r:id="rId5"/>
    <p:sldId id="273" r:id="rId6"/>
    <p:sldId id="311" r:id="rId7"/>
    <p:sldId id="310" r:id="rId8"/>
    <p:sldId id="287" r:id="rId9"/>
    <p:sldId id="288" r:id="rId10"/>
    <p:sldId id="289" r:id="rId11"/>
    <p:sldId id="290" r:id="rId12"/>
    <p:sldId id="291" r:id="rId13"/>
    <p:sldId id="292" r:id="rId14"/>
    <p:sldId id="293" r:id="rId15"/>
    <p:sldId id="294" r:id="rId16"/>
    <p:sldId id="295" r:id="rId17"/>
    <p:sldId id="296" r:id="rId18"/>
    <p:sldId id="297" r:id="rId19"/>
    <p:sldId id="298" r:id="rId20"/>
    <p:sldId id="299" r:id="rId21"/>
    <p:sldId id="300" r:id="rId22"/>
    <p:sldId id="301" r:id="rId23"/>
    <p:sldId id="302" r:id="rId24"/>
    <p:sldId id="303" r:id="rId25"/>
    <p:sldId id="304" r:id="rId26"/>
    <p:sldId id="305" r:id="rId27"/>
    <p:sldId id="306" r:id="rId28"/>
    <p:sldId id="307" r:id="rId29"/>
    <p:sldId id="309" r:id="rId30"/>
    <p:sldId id="286" r:id="rId31"/>
    <p:sldId id="266" r:id="rId32"/>
    <p:sldId id="312" r:id="rId33"/>
    <p:sldId id="269" r:id="rId34"/>
    <p:sldId id="270" r:id="rId35"/>
    <p:sldId id="315" r:id="rId36"/>
    <p:sldId id="313" r:id="rId37"/>
    <p:sldId id="314" r:id="rId38"/>
  </p:sldIdLst>
  <p:sldSz cx="12192000" cy="6858000"/>
  <p:notesSz cx="9925050" cy="679767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Bez stylu, mřížka tabulky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18603FDC-E32A-4AB5-989C-0864C3EAD2B8}" styleName="Styl s motivem 2 – zvýraznění 2">
    <a:tblBg>
      <a:fillRef idx="3">
        <a:schemeClr val="accent2"/>
      </a:fillRef>
      <a:effectRef idx="3">
        <a:schemeClr val="accent2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2">
                <a:tint val="50000"/>
              </a:schemeClr>
            </a:lnRef>
          </a:left>
          <a:right>
            <a:lnRef idx="1">
              <a:schemeClr val="accent2">
                <a:tint val="50000"/>
              </a:schemeClr>
            </a:lnRef>
          </a:right>
          <a:top>
            <a:lnRef idx="1">
              <a:schemeClr val="accent2">
                <a:tint val="50000"/>
              </a:schemeClr>
            </a:lnRef>
          </a:top>
          <a:bottom>
            <a:lnRef idx="1">
              <a:schemeClr val="accent2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13" d="100"/>
          <a:sy n="113" d="100"/>
        </p:scale>
        <p:origin x="510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15128" y="1788454"/>
            <a:ext cx="8361229" cy="2098226"/>
          </a:xfrm>
        </p:spPr>
        <p:txBody>
          <a:bodyPr anchor="b">
            <a:noAutofit/>
          </a:bodyPr>
          <a:lstStyle>
            <a:lvl1pPr algn="ct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79906" y="3956279"/>
            <a:ext cx="6831673" cy="1086237"/>
          </a:xfrm>
        </p:spPr>
        <p:txBody>
          <a:bodyPr>
            <a:normAutofit/>
          </a:bodyPr>
          <a:lstStyle>
            <a:lvl1pPr marL="0" indent="0"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3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cs-CZ"/>
              <a:t>Kliknutím můžete upravit styl předlohy.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52858" y="6453386"/>
            <a:ext cx="1607944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6A3C375E-28AB-4D48-9B0A-EC211F7C7B5B}" type="datetimeFigureOut">
              <a:rPr lang="cs-CZ" smtClean="0"/>
              <a:t>12.02.2022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054" y="6453386"/>
            <a:ext cx="7023377" cy="404614"/>
          </a:xfrm>
        </p:spPr>
        <p:txBody>
          <a:bodyPr/>
          <a:lstStyle>
            <a:lvl1pPr algn="ctr">
              <a:defRPr baseline="0">
                <a:solidFill>
                  <a:schemeClr val="tx2"/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F006BC57-E3B2-449D-964C-D8B9405AD7D8}" type="slidenum">
              <a:rPr lang="cs-CZ" smtClean="0"/>
              <a:t>‹#›</a:t>
            </a:fld>
            <a:endParaRPr lang="cs-CZ"/>
          </a:p>
        </p:txBody>
      </p:sp>
      <p:grpSp>
        <p:nvGrpSpPr>
          <p:cNvPr id="7" name="Group 6"/>
          <p:cNvGrpSpPr/>
          <p:nvPr/>
        </p:nvGrpSpPr>
        <p:grpSpPr>
          <a:xfrm>
            <a:off x="752858" y="744469"/>
            <a:ext cx="10674117" cy="5349671"/>
            <a:chOff x="752858" y="744469"/>
            <a:chExt cx="10674117" cy="5349671"/>
          </a:xfrm>
        </p:grpSpPr>
        <p:sp>
          <p:nvSpPr>
            <p:cNvPr id="11" name="Freeform 6"/>
            <p:cNvSpPr/>
            <p:nvPr/>
          </p:nvSpPr>
          <p:spPr bwMode="auto">
            <a:xfrm>
              <a:off x="8151962" y="1685652"/>
              <a:ext cx="3275013" cy="4408488"/>
            </a:xfrm>
            <a:custGeom>
              <a:avLst/>
              <a:gdLst/>
              <a:ahLst/>
              <a:cxnLst/>
              <a:rect l="l" t="t" r="r" b="b"/>
              <a:pathLst>
                <a:path w="10000" h="10000">
                  <a:moveTo>
                    <a:pt x="8761" y="0"/>
                  </a:moveTo>
                  <a:lnTo>
                    <a:pt x="10000" y="0"/>
                  </a:lnTo>
                  <a:lnTo>
                    <a:pt x="10000" y="10000"/>
                  </a:lnTo>
                  <a:lnTo>
                    <a:pt x="0" y="10000"/>
                  </a:lnTo>
                  <a:lnTo>
                    <a:pt x="0" y="9126"/>
                  </a:lnTo>
                  <a:lnTo>
                    <a:pt x="8761" y="9127"/>
                  </a:lnTo>
                  <a:lnTo>
                    <a:pt x="8761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4" name="Freeform 6"/>
            <p:cNvSpPr/>
            <p:nvPr/>
          </p:nvSpPr>
          <p:spPr bwMode="auto">
            <a:xfrm flipH="1" flipV="1">
              <a:off x="752858" y="744469"/>
              <a:ext cx="3275668" cy="4408488"/>
            </a:xfrm>
            <a:custGeom>
              <a:avLst/>
              <a:gdLst/>
              <a:ahLst/>
              <a:cxnLst/>
              <a:rect l="l" t="t" r="r" b="b"/>
              <a:pathLst>
                <a:path w="10002" h="10000">
                  <a:moveTo>
                    <a:pt x="8763" y="0"/>
                  </a:moveTo>
                  <a:lnTo>
                    <a:pt x="10002" y="0"/>
                  </a:lnTo>
                  <a:lnTo>
                    <a:pt x="10002" y="10000"/>
                  </a:lnTo>
                  <a:lnTo>
                    <a:pt x="2" y="10000"/>
                  </a:lnTo>
                  <a:cubicBezTo>
                    <a:pt x="-2" y="9698"/>
                    <a:pt x="4" y="9427"/>
                    <a:pt x="0" y="9125"/>
                  </a:cubicBezTo>
                  <a:lnTo>
                    <a:pt x="8763" y="9128"/>
                  </a:lnTo>
                  <a:lnTo>
                    <a:pt x="8763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</p:grpSp>
    </p:spTree>
    <p:extLst>
      <p:ext uri="{BB962C8B-B14F-4D97-AF65-F5344CB8AC3E}">
        <p14:creationId xmlns:p14="http://schemas.microsoft.com/office/powerpoint/2010/main" val="161825440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2295525"/>
            <a:ext cx="9601200" cy="3571875"/>
          </a:xfrm>
        </p:spPr>
        <p:txBody>
          <a:bodyPr vert="eaVert"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375E-28AB-4D48-9B0A-EC211F7C7B5B}" type="datetimeFigureOut">
              <a:rPr lang="cs-CZ" smtClean="0"/>
              <a:t>12.02.2022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06BC57-E3B2-449D-964C-D8B9405AD7D8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3396977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596561" y="624156"/>
            <a:ext cx="1565766" cy="5243244"/>
          </a:xfrm>
        </p:spPr>
        <p:txBody>
          <a:bodyPr vert="eaVert"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624156"/>
            <a:ext cx="8179641" cy="5243244"/>
          </a:xfrm>
        </p:spPr>
        <p:txBody>
          <a:bodyPr vert="eaVert"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375E-28AB-4D48-9B0A-EC211F7C7B5B}" type="datetimeFigureOut">
              <a:rPr lang="cs-CZ" smtClean="0"/>
              <a:t>12.02.2022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06BC57-E3B2-449D-964C-D8B9405AD7D8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9657366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375E-28AB-4D48-9B0A-EC211F7C7B5B}" type="datetimeFigureOut">
              <a:rPr lang="cs-CZ" smtClean="0"/>
              <a:t>12.02.2022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06BC57-E3B2-449D-964C-D8B9405AD7D8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3878327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Záhlaví oddílu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5025" y="1301360"/>
            <a:ext cx="9612971" cy="2852737"/>
          </a:xfrm>
        </p:spPr>
        <p:txBody>
          <a:bodyPr anchor="b">
            <a:normAutofit/>
          </a:bodyPr>
          <a:lstStyle>
            <a:lvl1pPr algn="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5025" y="4216328"/>
            <a:ext cx="9612971" cy="1143324"/>
          </a:xfrm>
        </p:spPr>
        <p:txBody>
          <a:bodyPr/>
          <a:lstStyle>
            <a:lvl1pPr marL="0" indent="0" algn="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38908" y="6453386"/>
            <a:ext cx="1622409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A3C375E-28AB-4D48-9B0A-EC211F7C7B5B}" type="datetimeFigureOut">
              <a:rPr lang="cs-CZ" smtClean="0"/>
              <a:t>12.02.2022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312" y="6453386"/>
            <a:ext cx="7023377" cy="404614"/>
          </a:xfrm>
        </p:spPr>
        <p:txBody>
          <a:bodyPr/>
          <a:lstStyle>
            <a:lvl1pPr algn="ctr">
              <a:defRPr>
                <a:solidFill>
                  <a:schemeClr val="tx2"/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F006BC57-E3B2-449D-964C-D8B9405AD7D8}" type="slidenum">
              <a:rPr lang="cs-CZ" smtClean="0"/>
              <a:t>‹#›</a:t>
            </a:fld>
            <a:endParaRPr lang="cs-CZ"/>
          </a:p>
        </p:txBody>
      </p:sp>
      <p:sp>
        <p:nvSpPr>
          <p:cNvPr id="7" name="Freeform 6" title="Crop Mark"/>
          <p:cNvSpPr/>
          <p:nvPr/>
        </p:nvSpPr>
        <p:spPr bwMode="auto">
          <a:xfrm>
            <a:off x="8151962" y="1685652"/>
            <a:ext cx="3275013" cy="4408488"/>
          </a:xfrm>
          <a:custGeom>
            <a:avLst/>
            <a:gdLst/>
            <a:ahLst/>
            <a:cxnLst/>
            <a:rect l="0" t="0" r="r" b="b"/>
            <a:pathLst>
              <a:path w="4125" h="5554">
                <a:moveTo>
                  <a:pt x="3614" y="0"/>
                </a:moveTo>
                <a:lnTo>
                  <a:pt x="4125" y="0"/>
                </a:lnTo>
                <a:lnTo>
                  <a:pt x="4125" y="5554"/>
                </a:lnTo>
                <a:lnTo>
                  <a:pt x="0" y="5554"/>
                </a:lnTo>
                <a:lnTo>
                  <a:pt x="0" y="5074"/>
                </a:lnTo>
                <a:lnTo>
                  <a:pt x="3614" y="5074"/>
                </a:lnTo>
                <a:lnTo>
                  <a:pt x="3614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</p:spTree>
    <p:extLst>
      <p:ext uri="{BB962C8B-B14F-4D97-AF65-F5344CB8AC3E}">
        <p14:creationId xmlns:p14="http://schemas.microsoft.com/office/powerpoint/2010/main" val="104683502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71600" y="2285999"/>
            <a:ext cx="4447786" cy="3581401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25403" y="2285999"/>
            <a:ext cx="4447786" cy="3581401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375E-28AB-4D48-9B0A-EC211F7C7B5B}" type="datetimeFigureOut">
              <a:rPr lang="cs-CZ" smtClean="0"/>
              <a:t>12.02.2022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06BC57-E3B2-449D-964C-D8B9405AD7D8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06214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71600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25014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525014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375E-28AB-4D48-9B0A-EC211F7C7B5B}" type="datetimeFigureOut">
              <a:rPr lang="cs-CZ" smtClean="0"/>
              <a:t>12.02.2022</a:t>
            </a:fld>
            <a:endParaRPr lang="cs-C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06BC57-E3B2-449D-964C-D8B9405AD7D8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1695084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Jenom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375E-28AB-4D48-9B0A-EC211F7C7B5B}" type="datetimeFigureOut">
              <a:rPr lang="cs-CZ" smtClean="0"/>
              <a:t>12.02.2022</a:t>
            </a:fld>
            <a:endParaRPr lang="cs-C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06BC57-E3B2-449D-964C-D8B9405AD7D8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5951065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375E-28AB-4D48-9B0A-EC211F7C7B5B}" type="datetimeFigureOut">
              <a:rPr lang="cs-CZ" smtClean="0"/>
              <a:t>12.02.2022</a:t>
            </a:fld>
            <a:endParaRPr lang="cs-C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06BC57-E3B2-449D-964C-D8B9405AD7D8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6645974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Autofit/>
          </a:bodyPr>
          <a:lstStyle>
            <a:lvl1pPr>
              <a:lnSpc>
                <a:spcPct val="84000"/>
              </a:lnSpc>
              <a:defRPr sz="4800" baseline="0">
                <a:solidFill>
                  <a:schemeClr val="tx2"/>
                </a:solidFill>
              </a:defRPr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56020" y="685801"/>
            <a:ext cx="5212080" cy="517525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6344"/>
            <a:ext cx="3855720" cy="3011056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A3C375E-28AB-4D48-9B0A-EC211F7C7B5B}" type="datetimeFigureOut">
              <a:rPr lang="cs-CZ" smtClean="0"/>
              <a:t>12.02.2022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F006BC57-E3B2-449D-964C-D8B9405AD7D8}" type="slidenum">
              <a:rPr lang="cs-CZ" smtClean="0"/>
              <a:t>‹#›</a:t>
            </a:fld>
            <a:endParaRPr lang="cs-CZ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11055180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rmAutofit/>
          </a:bodyPr>
          <a:lstStyle>
            <a:lvl1pPr>
              <a:lnSpc>
                <a:spcPct val="84000"/>
              </a:lnSpc>
              <a:defRPr sz="4800" baseline="0"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532120" y="0"/>
            <a:ext cx="6659880" cy="6857999"/>
          </a:xfrm>
        </p:spPr>
        <p:txBody>
          <a:bodyPr anchor="t"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cs-CZ"/>
              <a:t>Kliknutím na ikonu přidáte obrázek.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5968"/>
            <a:ext cx="3855720" cy="3011432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A3C375E-28AB-4D48-9B0A-EC211F7C7B5B}" type="datetimeFigureOut">
              <a:rPr lang="cs-CZ" smtClean="0"/>
              <a:t>12.02.2022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F006BC57-E3B2-449D-964C-D8B9405AD7D8}" type="slidenum">
              <a:rPr lang="cs-CZ" smtClean="0"/>
              <a:t>‹#›</a:t>
            </a:fld>
            <a:endParaRPr lang="cs-CZ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17454320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286000"/>
            <a:ext cx="9601200" cy="3581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390650" y="6453386"/>
            <a:ext cx="120457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fld id="{6A3C375E-28AB-4D48-9B0A-EC211F7C7B5B}" type="datetimeFigureOut">
              <a:rPr lang="cs-CZ" smtClean="0"/>
              <a:t>12.02.2022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93564" y="6453386"/>
            <a:ext cx="6280830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472736" y="6453386"/>
            <a:ext cx="159629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aseline="0">
                <a:solidFill>
                  <a:schemeClr val="tx2"/>
                </a:solidFill>
              </a:defRPr>
            </a:lvl1pPr>
          </a:lstStyle>
          <a:p>
            <a:fld id="{F006BC57-E3B2-449D-964C-D8B9405AD7D8}" type="slidenum">
              <a:rPr lang="cs-CZ" smtClean="0"/>
              <a:t>‹#›</a:t>
            </a:fld>
            <a:endParaRPr lang="cs-CZ"/>
          </a:p>
        </p:txBody>
      </p:sp>
      <p:sp>
        <p:nvSpPr>
          <p:cNvPr id="9" name="Rectangle 8" title="Side bar"/>
          <p:cNvSpPr/>
          <p:nvPr/>
        </p:nvSpPr>
        <p:spPr>
          <a:xfrm>
            <a:off x="478095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5652723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89000"/>
        </a:lnSpc>
        <a:spcBef>
          <a:spcPct val="0"/>
        </a:spcBef>
        <a:buNone/>
        <a:defRPr sz="4400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84048" indent="-384048" algn="l" defTabSz="914400" rtl="0" eaLnBrk="1" latinLnBrk="0" hangingPunct="1">
        <a:lnSpc>
          <a:spcPct val="94000"/>
        </a:lnSpc>
        <a:spcBef>
          <a:spcPts val="1000"/>
        </a:spcBef>
        <a:spcAft>
          <a:spcPts val="200"/>
        </a:spcAft>
        <a:buFont typeface="Franklin Gothic Book" panose="020B0503020102020204" pitchFamily="34" charset="0"/>
        <a:buChar char="■"/>
        <a:defRPr sz="2000" kern="1200" baseline="0">
          <a:solidFill>
            <a:schemeClr val="tx2"/>
          </a:solidFill>
          <a:latin typeface="+mn-lt"/>
          <a:ea typeface="+mn-ea"/>
          <a:cs typeface="+mn-cs"/>
        </a:defRPr>
      </a:lvl1pPr>
      <a:lvl2pPr marL="914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2000" i="1" kern="1200" baseline="0">
          <a:solidFill>
            <a:schemeClr val="tx2"/>
          </a:solidFill>
          <a:latin typeface="+mn-lt"/>
          <a:ea typeface="+mn-ea"/>
          <a:cs typeface="+mn-cs"/>
        </a:defRPr>
      </a:lvl2pPr>
      <a:lvl3pPr marL="1371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3pPr>
      <a:lvl4pPr marL="1828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800" i="1" kern="1200" baseline="0">
          <a:solidFill>
            <a:schemeClr val="tx2"/>
          </a:solidFill>
          <a:latin typeface="+mn-lt"/>
          <a:ea typeface="+mn-ea"/>
          <a:cs typeface="+mn-cs"/>
        </a:defRPr>
      </a:lvl4pPr>
      <a:lvl5pPr marL="22860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27432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600" i="1" kern="1200" baseline="0">
          <a:solidFill>
            <a:schemeClr val="tx2"/>
          </a:solidFill>
          <a:latin typeface="+mn-lt"/>
          <a:ea typeface="+mn-ea"/>
          <a:cs typeface="+mn-cs"/>
        </a:defRPr>
      </a:lvl6pPr>
      <a:lvl7pPr marL="3200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3657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400" i="1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4114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3" orient="horz" pos="1368">
          <p15:clr>
            <a:srgbClr val="F26B43"/>
          </p15:clr>
        </p15:guide>
        <p15:guide id="4" orient="horz" pos="1440">
          <p15:clr>
            <a:srgbClr val="F26B43"/>
          </p15:clr>
        </p15:guide>
        <p15:guide id="6" orient="horz" pos="3696">
          <p15:clr>
            <a:srgbClr val="F26B43"/>
          </p15:clr>
        </p15:guide>
        <p15:guide id="7" orient="horz" pos="432">
          <p15:clr>
            <a:srgbClr val="F26B43"/>
          </p15:clr>
        </p15:guide>
        <p15:guide id="8" orient="horz" pos="1512">
          <p15:clr>
            <a:srgbClr val="F26B43"/>
          </p15:clr>
        </p15:guide>
        <p15:guide id="9" pos="6912">
          <p15:clr>
            <a:srgbClr val="F26B43"/>
          </p15:clr>
        </p15:guide>
        <p15:guide id="10" pos="936">
          <p15:clr>
            <a:srgbClr val="F26B43"/>
          </p15:clr>
        </p15:guide>
        <p15:guide id="11" pos="86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youtube.com/watch?v=oxuJdPGBJjM" TargetMode="Externa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skaut-ricany.cz/nova-klubovna" TargetMode="External"/><Relationship Id="rId2" Type="http://schemas.openxmlformats.org/officeDocument/2006/relationships/hyperlink" Target="mailto:krystof.horn@skaut.cz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facebook.com/liparicany" TargetMode="Externa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F6D0E42E-72AF-4EB6-AF42-F4B93B8E3EE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cs-CZ" sz="6500" dirty="0"/>
              <a:t>Klubovna STŘEDISKA</a:t>
            </a:r>
            <a:br>
              <a:rPr lang="cs-CZ" sz="6500" dirty="0"/>
            </a:br>
            <a:r>
              <a:rPr lang="cs-CZ" sz="6500" dirty="0"/>
              <a:t>LÍPA ŘÍČANY</a:t>
            </a:r>
          </a:p>
        </p:txBody>
      </p:sp>
      <p:sp>
        <p:nvSpPr>
          <p:cNvPr id="3" name="Podnadpis 2">
            <a:extLst>
              <a:ext uri="{FF2B5EF4-FFF2-40B4-BE49-F238E27FC236}">
                <a16:creationId xmlns:a16="http://schemas.microsoft.com/office/drawing/2014/main" id="{679B40E7-A79A-41FB-A0DE-8D8B2D9EE7F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cs-CZ" dirty="0"/>
              <a:t>stavba 2020-2021</a:t>
            </a:r>
          </a:p>
        </p:txBody>
      </p:sp>
    </p:spTree>
    <p:extLst>
      <p:ext uri="{BB962C8B-B14F-4D97-AF65-F5344CB8AC3E}">
        <p14:creationId xmlns:p14="http://schemas.microsoft.com/office/powerpoint/2010/main" val="102264581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ek 2">
            <a:extLst>
              <a:ext uri="{FF2B5EF4-FFF2-40B4-BE49-F238E27FC236}">
                <a16:creationId xmlns:a16="http://schemas.microsoft.com/office/drawing/2014/main" id="{BB9BF949-D3AB-4002-A92D-30B7DFAA7F4E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474993" y="360000"/>
            <a:ext cx="8160000" cy="61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279099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ek 2">
            <a:extLst>
              <a:ext uri="{FF2B5EF4-FFF2-40B4-BE49-F238E27FC236}">
                <a16:creationId xmlns:a16="http://schemas.microsoft.com/office/drawing/2014/main" id="{BB9BF949-D3AB-4002-A92D-30B7DFAA7F4E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474993" y="360000"/>
            <a:ext cx="8160000" cy="61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88584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ek 2">
            <a:extLst>
              <a:ext uri="{FF2B5EF4-FFF2-40B4-BE49-F238E27FC236}">
                <a16:creationId xmlns:a16="http://schemas.microsoft.com/office/drawing/2014/main" id="{BB9BF949-D3AB-4002-A92D-30B7DFAA7F4E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474993" y="360000"/>
            <a:ext cx="8160000" cy="61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676202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ek 2">
            <a:extLst>
              <a:ext uri="{FF2B5EF4-FFF2-40B4-BE49-F238E27FC236}">
                <a16:creationId xmlns:a16="http://schemas.microsoft.com/office/drawing/2014/main" id="{BB9BF949-D3AB-4002-A92D-30B7DFAA7F4E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474993" y="360000"/>
            <a:ext cx="8160000" cy="61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498318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ek 2">
            <a:extLst>
              <a:ext uri="{FF2B5EF4-FFF2-40B4-BE49-F238E27FC236}">
                <a16:creationId xmlns:a16="http://schemas.microsoft.com/office/drawing/2014/main" id="{BB9BF949-D3AB-4002-A92D-30B7DFAA7F4E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474993" y="360000"/>
            <a:ext cx="8160000" cy="61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253248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ek 2">
            <a:extLst>
              <a:ext uri="{FF2B5EF4-FFF2-40B4-BE49-F238E27FC236}">
                <a16:creationId xmlns:a16="http://schemas.microsoft.com/office/drawing/2014/main" id="{BB9BF949-D3AB-4002-A92D-30B7DFAA7F4E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474993" y="360000"/>
            <a:ext cx="8160000" cy="61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462942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ek 2">
            <a:extLst>
              <a:ext uri="{FF2B5EF4-FFF2-40B4-BE49-F238E27FC236}">
                <a16:creationId xmlns:a16="http://schemas.microsoft.com/office/drawing/2014/main" id="{BB9BF949-D3AB-4002-A92D-30B7DFAA7F4E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474993" y="360000"/>
            <a:ext cx="8160000" cy="61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764463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ek 2">
            <a:extLst>
              <a:ext uri="{FF2B5EF4-FFF2-40B4-BE49-F238E27FC236}">
                <a16:creationId xmlns:a16="http://schemas.microsoft.com/office/drawing/2014/main" id="{BB9BF949-D3AB-4002-A92D-30B7DFAA7F4E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474993" y="360000"/>
            <a:ext cx="8160000" cy="61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066878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ek 2">
            <a:extLst>
              <a:ext uri="{FF2B5EF4-FFF2-40B4-BE49-F238E27FC236}">
                <a16:creationId xmlns:a16="http://schemas.microsoft.com/office/drawing/2014/main" id="{BB9BF949-D3AB-4002-A92D-30B7DFAA7F4E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474993" y="360000"/>
            <a:ext cx="8160000" cy="61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548439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ek 2">
            <a:extLst>
              <a:ext uri="{FF2B5EF4-FFF2-40B4-BE49-F238E27FC236}">
                <a16:creationId xmlns:a16="http://schemas.microsoft.com/office/drawing/2014/main" id="{BB9BF949-D3AB-4002-A92D-30B7DFAA7F4E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474993" y="360000"/>
            <a:ext cx="8160000" cy="61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357539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86CF3BED-256D-4AA4-8C8A-23B037D5CC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ŘÍČANY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E7197C21-EFED-4384-B56F-C1AE2A7B9AD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71600" y="2285999"/>
            <a:ext cx="9601200" cy="4253023"/>
          </a:xfrm>
        </p:spPr>
        <p:txBody>
          <a:bodyPr>
            <a:normAutofit/>
          </a:bodyPr>
          <a:lstStyle/>
          <a:p>
            <a:r>
              <a:rPr lang="cs-CZ" sz="2400" dirty="0"/>
              <a:t>10 km jižně od Prahy</a:t>
            </a:r>
          </a:p>
          <a:p>
            <a:r>
              <a:rPr lang="cs-CZ" sz="2400" dirty="0"/>
              <a:t>cca 16 000 obyvatel</a:t>
            </a:r>
          </a:p>
          <a:p>
            <a:r>
              <a:rPr lang="cs-CZ" sz="2400" dirty="0"/>
              <a:t>dobrá socioekonomická situace</a:t>
            </a:r>
          </a:p>
          <a:p>
            <a:r>
              <a:rPr lang="cs-CZ" sz="2400" dirty="0"/>
              <a:t>85. největší obec v ČR</a:t>
            </a:r>
          </a:p>
          <a:p>
            <a:r>
              <a:rPr lang="cs-CZ" sz="2400" dirty="0"/>
              <a:t>„nejlepší místo pro život“ </a:t>
            </a:r>
            <a:r>
              <a:rPr lang="cs-CZ" sz="2400" dirty="0">
                <a:sym typeface="Wingdings" panose="05000000000000000000" pitchFamily="2" charset="2"/>
              </a:rPr>
              <a:t> </a:t>
            </a:r>
            <a:endParaRPr lang="cs-CZ" sz="2400" dirty="0"/>
          </a:p>
        </p:txBody>
      </p:sp>
    </p:spTree>
    <p:extLst>
      <p:ext uri="{BB962C8B-B14F-4D97-AF65-F5344CB8AC3E}">
        <p14:creationId xmlns:p14="http://schemas.microsoft.com/office/powerpoint/2010/main" val="306639297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ek 2">
            <a:extLst>
              <a:ext uri="{FF2B5EF4-FFF2-40B4-BE49-F238E27FC236}">
                <a16:creationId xmlns:a16="http://schemas.microsoft.com/office/drawing/2014/main" id="{BB9BF949-D3AB-4002-A92D-30B7DFAA7F4E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474993" y="360000"/>
            <a:ext cx="8160000" cy="61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868389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ek 2">
            <a:extLst>
              <a:ext uri="{FF2B5EF4-FFF2-40B4-BE49-F238E27FC236}">
                <a16:creationId xmlns:a16="http://schemas.microsoft.com/office/drawing/2014/main" id="{BB9BF949-D3AB-4002-A92D-30B7DFAA7F4E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474993" y="360000"/>
            <a:ext cx="8160000" cy="61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483067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ek 2">
            <a:extLst>
              <a:ext uri="{FF2B5EF4-FFF2-40B4-BE49-F238E27FC236}">
                <a16:creationId xmlns:a16="http://schemas.microsoft.com/office/drawing/2014/main" id="{BB9BF949-D3AB-4002-A92D-30B7DFAA7F4E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474993" y="360000"/>
            <a:ext cx="8160000" cy="61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360319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ek 2">
            <a:extLst>
              <a:ext uri="{FF2B5EF4-FFF2-40B4-BE49-F238E27FC236}">
                <a16:creationId xmlns:a16="http://schemas.microsoft.com/office/drawing/2014/main" id="{BB9BF949-D3AB-4002-A92D-30B7DFAA7F4E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474993" y="360000"/>
            <a:ext cx="8160000" cy="61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661255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ek 2">
            <a:extLst>
              <a:ext uri="{FF2B5EF4-FFF2-40B4-BE49-F238E27FC236}">
                <a16:creationId xmlns:a16="http://schemas.microsoft.com/office/drawing/2014/main" id="{BB9BF949-D3AB-4002-A92D-30B7DFAA7F4E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474993" y="360000"/>
            <a:ext cx="8160000" cy="61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889295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ek 2">
            <a:extLst>
              <a:ext uri="{FF2B5EF4-FFF2-40B4-BE49-F238E27FC236}">
                <a16:creationId xmlns:a16="http://schemas.microsoft.com/office/drawing/2014/main" id="{BB9BF949-D3AB-4002-A92D-30B7DFAA7F4E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474993" y="360000"/>
            <a:ext cx="8160000" cy="61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226286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ek 2">
            <a:extLst>
              <a:ext uri="{FF2B5EF4-FFF2-40B4-BE49-F238E27FC236}">
                <a16:creationId xmlns:a16="http://schemas.microsoft.com/office/drawing/2014/main" id="{BB9BF949-D3AB-4002-A92D-30B7DFAA7F4E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474993" y="360000"/>
            <a:ext cx="8160000" cy="61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875045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ek 2">
            <a:extLst>
              <a:ext uri="{FF2B5EF4-FFF2-40B4-BE49-F238E27FC236}">
                <a16:creationId xmlns:a16="http://schemas.microsoft.com/office/drawing/2014/main" id="{BB9BF949-D3AB-4002-A92D-30B7DFAA7F4E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474993" y="360000"/>
            <a:ext cx="8160000" cy="61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021839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ek 2">
            <a:extLst>
              <a:ext uri="{FF2B5EF4-FFF2-40B4-BE49-F238E27FC236}">
                <a16:creationId xmlns:a16="http://schemas.microsoft.com/office/drawing/2014/main" id="{BB9BF949-D3AB-4002-A92D-30B7DFAA7F4E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474993" y="360000"/>
            <a:ext cx="8160000" cy="61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807010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ek 2">
            <a:extLst>
              <a:ext uri="{FF2B5EF4-FFF2-40B4-BE49-F238E27FC236}">
                <a16:creationId xmlns:a16="http://schemas.microsoft.com/office/drawing/2014/main" id="{BB9BF949-D3AB-4002-A92D-30B7DFAA7F4E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474993" y="360000"/>
            <a:ext cx="8160000" cy="61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15275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CAF4BA98-20C0-4DCF-99FC-BEEB2A218A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SKAUTSKÉ STŘEDISKO LÍPA ŘÍČANY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CE31487D-A4BB-48B7-BF99-856CC732D2A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71599" y="2286000"/>
            <a:ext cx="10313581" cy="3581400"/>
          </a:xfrm>
        </p:spPr>
        <p:txBody>
          <a:bodyPr>
            <a:normAutofit/>
          </a:bodyPr>
          <a:lstStyle/>
          <a:p>
            <a:r>
              <a:rPr lang="cs-CZ" sz="2400" dirty="0"/>
              <a:t>největší skautské středisko ve Středočeském kraji</a:t>
            </a:r>
          </a:p>
          <a:p>
            <a:pPr lvl="1"/>
            <a:r>
              <a:rPr lang="cs-CZ" sz="2400" dirty="0"/>
              <a:t>nyní 324 registrovaných členů, z toho 184 dětí mladších 15 let</a:t>
            </a:r>
          </a:p>
          <a:p>
            <a:pPr lvl="1"/>
            <a:r>
              <a:rPr lang="cs-CZ" sz="2400" dirty="0"/>
              <a:t>za posledních 10 let trojnásobný nárůst počtu členů ve věku 6-15 let!</a:t>
            </a:r>
          </a:p>
          <a:p>
            <a:pPr lvl="1"/>
            <a:r>
              <a:rPr lang="cs-CZ" sz="2400" dirty="0"/>
              <a:t>15. největší skautské středisko v ČR </a:t>
            </a:r>
          </a:p>
          <a:p>
            <a:r>
              <a:rPr lang="cs-CZ" sz="2400" dirty="0"/>
              <a:t>50 let tradice</a:t>
            </a:r>
          </a:p>
          <a:p>
            <a:r>
              <a:rPr lang="cs-CZ" sz="2400" dirty="0"/>
              <a:t>nedostatečná kapacita staré klubovny</a:t>
            </a:r>
          </a:p>
          <a:p>
            <a:r>
              <a:rPr lang="cs-CZ" sz="2400" dirty="0"/>
              <a:t>po zahájení výstavby nové klubovny požár staré</a:t>
            </a:r>
          </a:p>
        </p:txBody>
      </p:sp>
    </p:spTree>
    <p:extLst>
      <p:ext uri="{BB962C8B-B14F-4D97-AF65-F5344CB8AC3E}">
        <p14:creationId xmlns:p14="http://schemas.microsoft.com/office/powerpoint/2010/main" val="2740807392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6951C696-97FE-438E-8BBD-2325707AEA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FINANCOVÁNÍ STAVBY</a:t>
            </a:r>
          </a:p>
        </p:txBody>
      </p:sp>
      <p:graphicFrame>
        <p:nvGraphicFramePr>
          <p:cNvPr id="4" name="Tabulka 4">
            <a:extLst>
              <a:ext uri="{FF2B5EF4-FFF2-40B4-BE49-F238E27FC236}">
                <a16:creationId xmlns:a16="http://schemas.microsoft.com/office/drawing/2014/main" id="{F540EC0F-85FB-47A6-A65F-B75D43AF6B77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29297992"/>
              </p:ext>
            </p:extLst>
          </p:nvPr>
        </p:nvGraphicFramePr>
        <p:xfrm>
          <a:off x="2744531" y="1524000"/>
          <a:ext cx="7381601" cy="5029200"/>
        </p:xfrm>
        <a:graphic>
          <a:graphicData uri="http://schemas.openxmlformats.org/drawingml/2006/table">
            <a:tbl>
              <a:tblPr firstRow="1" firstCol="1">
                <a:tableStyleId>{5940675A-B579-460E-94D1-54222C63F5DA}</a:tableStyleId>
              </a:tblPr>
              <a:tblGrid>
                <a:gridCol w="2115334">
                  <a:extLst>
                    <a:ext uri="{9D8B030D-6E8A-4147-A177-3AD203B41FA5}">
                      <a16:colId xmlns:a16="http://schemas.microsoft.com/office/drawing/2014/main" val="72718871"/>
                    </a:ext>
                  </a:extLst>
                </a:gridCol>
                <a:gridCol w="5266267">
                  <a:extLst>
                    <a:ext uri="{9D8B030D-6E8A-4147-A177-3AD203B41FA5}">
                      <a16:colId xmlns:a16="http://schemas.microsoft.com/office/drawing/2014/main" val="365105374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2400" dirty="0"/>
                        <a:t>ČÁSTKA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2400" dirty="0"/>
                        <a:t>ZDROJE FINANCOVÁNÍ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267462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r"/>
                      <a:r>
                        <a:rPr lang="cs-CZ" sz="2400" b="1" dirty="0"/>
                        <a:t> 2 156 892 Kč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2400" b="1" dirty="0"/>
                        <a:t>veřejná sbírka (+ </a:t>
                      </a:r>
                      <a:r>
                        <a:rPr lang="cs-CZ" sz="2400" b="1" dirty="0" err="1"/>
                        <a:t>matching</a:t>
                      </a:r>
                      <a:r>
                        <a:rPr lang="cs-CZ" sz="2400" b="1" dirty="0"/>
                        <a:t>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6518971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2400" dirty="0"/>
                        <a:t>2 000 000 Kč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2400" dirty="0"/>
                        <a:t>město Říčany (školka)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261042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r"/>
                      <a:r>
                        <a:rPr lang="cs-CZ" sz="2400" dirty="0"/>
                        <a:t> 1 000 000 Kč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2400" dirty="0"/>
                        <a:t>Nadace PPF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64438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r"/>
                      <a:r>
                        <a:rPr lang="cs-CZ" sz="2400" dirty="0"/>
                        <a:t>400 000 Kč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2400" dirty="0"/>
                        <a:t>grant SZIF (MAS)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3927743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r"/>
                      <a:r>
                        <a:rPr lang="cs-CZ" sz="2400" dirty="0"/>
                        <a:t> 300 000 Kč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2400" dirty="0"/>
                        <a:t>dotace Středočeského kraje (FSVČ)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38973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r"/>
                      <a:r>
                        <a:rPr lang="cs-CZ" sz="2400" dirty="0"/>
                        <a:t>225 000 Kč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2400" dirty="0"/>
                        <a:t>Skautská nadace J. Foglara (darujme)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2609783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r"/>
                      <a:r>
                        <a:rPr lang="cs-CZ" sz="2400" dirty="0"/>
                        <a:t> 200 000 Kč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2400" dirty="0"/>
                        <a:t>Fond nemovitostí Junáka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5125942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r"/>
                      <a:r>
                        <a:rPr lang="cs-CZ" sz="2400" dirty="0"/>
                        <a:t>100 000 Kč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2400" dirty="0"/>
                        <a:t>Evropská skautská nadace (FOSE)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493259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r"/>
                      <a:r>
                        <a:rPr lang="cs-CZ" sz="2400" dirty="0"/>
                        <a:t> 500 000 Kč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2400" dirty="0"/>
                        <a:t>slevy, brigády, materiální dary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1512624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2400" dirty="0"/>
                        <a:t>1 000 000 Kč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2400" dirty="0"/>
                        <a:t>půjčka Nadace moudré pomoci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285527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43617926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CF1C6AAA-5C76-49ED-9A47-513F88B848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CO NÁM POMOHLO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A2B8AEDF-9921-4358-A22F-30202906C13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71599" y="2286000"/>
            <a:ext cx="9739423" cy="3581400"/>
          </a:xfrm>
        </p:spPr>
        <p:txBody>
          <a:bodyPr>
            <a:normAutofit fontScale="92500" lnSpcReduction="10000"/>
          </a:bodyPr>
          <a:lstStyle/>
          <a:p>
            <a:r>
              <a:rPr lang="cs-CZ" sz="2400" dirty="0"/>
              <a:t>Bohaté město</a:t>
            </a:r>
          </a:p>
          <a:p>
            <a:r>
              <a:rPr lang="cs-CZ" sz="2400" dirty="0"/>
              <a:t>Dlouhá tradice</a:t>
            </a:r>
          </a:p>
          <a:p>
            <a:r>
              <a:rPr lang="cs-CZ" sz="2400" dirty="0"/>
              <a:t>Oborníci v týmu</a:t>
            </a:r>
          </a:p>
          <a:p>
            <a:r>
              <a:rPr lang="cs-CZ" sz="2400" dirty="0" err="1"/>
              <a:t>Covid</a:t>
            </a:r>
            <a:endParaRPr lang="cs-CZ" sz="2400" dirty="0"/>
          </a:p>
          <a:p>
            <a:r>
              <a:rPr lang="cs-CZ" sz="2400" dirty="0"/>
              <a:t>Požár</a:t>
            </a:r>
          </a:p>
          <a:p>
            <a:r>
              <a:rPr lang="cs-CZ" sz="2400" b="1" dirty="0"/>
              <a:t>Politika</a:t>
            </a:r>
          </a:p>
          <a:p>
            <a:r>
              <a:rPr lang="cs-CZ" sz="2400" b="1" dirty="0"/>
              <a:t>Vztahy </a:t>
            </a:r>
          </a:p>
          <a:p>
            <a:r>
              <a:rPr lang="cs-CZ" sz="2400" b="1" dirty="0"/>
              <a:t>(graficky dobrý) MARKETING	</a:t>
            </a:r>
          </a:p>
          <a:p>
            <a:endParaRPr lang="cs-CZ" sz="2400" b="1" dirty="0"/>
          </a:p>
          <a:p>
            <a:pPr marL="0" indent="0">
              <a:buNone/>
            </a:pPr>
            <a:endParaRPr lang="cs-CZ" sz="2400" dirty="0"/>
          </a:p>
        </p:txBody>
      </p:sp>
    </p:spTree>
    <p:extLst>
      <p:ext uri="{BB962C8B-B14F-4D97-AF65-F5344CB8AC3E}">
        <p14:creationId xmlns:p14="http://schemas.microsoft.com/office/powerpoint/2010/main" val="450622004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CF1C6AAA-5C76-49ED-9A47-513F88B848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NÁŠ TÝM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A2B8AEDF-9921-4358-A22F-30202906C13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71599" y="2286000"/>
            <a:ext cx="9739423" cy="3581400"/>
          </a:xfrm>
        </p:spPr>
        <p:txBody>
          <a:bodyPr>
            <a:normAutofit lnSpcReduction="10000"/>
          </a:bodyPr>
          <a:lstStyle/>
          <a:p>
            <a:r>
              <a:rPr lang="cs-CZ" sz="2400" b="1" dirty="0"/>
              <a:t>Ing. arch. Tomáš </a:t>
            </a:r>
            <a:r>
              <a:rPr lang="cs-CZ" sz="2400" b="1" dirty="0" err="1"/>
              <a:t>Rajtora</a:t>
            </a:r>
            <a:r>
              <a:rPr lang="cs-CZ" sz="2400" b="1" dirty="0"/>
              <a:t> </a:t>
            </a:r>
            <a:r>
              <a:rPr lang="cs-CZ" sz="2400" dirty="0"/>
              <a:t>– zástupce vedoucího střediska, autor návrhu, koordinátor stavebních prací</a:t>
            </a:r>
          </a:p>
          <a:p>
            <a:r>
              <a:rPr lang="cs-CZ" sz="2400" b="1" dirty="0"/>
              <a:t>Ing. Vojtěch Vít </a:t>
            </a:r>
            <a:r>
              <a:rPr lang="cs-CZ" sz="2400" dirty="0"/>
              <a:t>– IT, web, prezentace, moderátor akcí</a:t>
            </a:r>
          </a:p>
          <a:p>
            <a:r>
              <a:rPr lang="cs-CZ" sz="2400" b="1" dirty="0"/>
              <a:t>JUDr. Kryštof Horn </a:t>
            </a:r>
            <a:r>
              <a:rPr lang="cs-CZ" sz="2400" dirty="0"/>
              <a:t>– právní oblast, dotace, slavnostní otevření</a:t>
            </a:r>
          </a:p>
          <a:p>
            <a:r>
              <a:rPr lang="cs-CZ" sz="2400" b="1" dirty="0"/>
              <a:t>Zdeněk Vávra </a:t>
            </a:r>
            <a:r>
              <a:rPr lang="cs-CZ" sz="2400" dirty="0"/>
              <a:t>– grafika, nápady</a:t>
            </a:r>
          </a:p>
          <a:p>
            <a:r>
              <a:rPr lang="cs-CZ" sz="2400" b="1" dirty="0"/>
              <a:t>Markéta </a:t>
            </a:r>
            <a:r>
              <a:rPr lang="cs-CZ" sz="2400" b="1" dirty="0" err="1"/>
              <a:t>Hubínková</a:t>
            </a:r>
            <a:r>
              <a:rPr lang="cs-CZ" sz="2400" b="1" dirty="0"/>
              <a:t>, Tereza Nováková </a:t>
            </a:r>
            <a:r>
              <a:rPr lang="cs-CZ" sz="2400" b="1" dirty="0" err="1"/>
              <a:t>Selixová</a:t>
            </a:r>
            <a:r>
              <a:rPr lang="cs-CZ" sz="2400" b="1" dirty="0"/>
              <a:t> </a:t>
            </a:r>
            <a:r>
              <a:rPr lang="cs-CZ" sz="2400" dirty="0"/>
              <a:t>– doprovodné akce</a:t>
            </a:r>
          </a:p>
          <a:p>
            <a:r>
              <a:rPr lang="cs-CZ" sz="2400" b="1" dirty="0"/>
              <a:t>Petr </a:t>
            </a:r>
            <a:r>
              <a:rPr lang="cs-CZ" sz="2400" b="1" dirty="0" err="1"/>
              <a:t>Bouř</a:t>
            </a:r>
            <a:r>
              <a:rPr lang="cs-CZ" sz="2400" b="1" dirty="0"/>
              <a:t> </a:t>
            </a:r>
            <a:r>
              <a:rPr lang="cs-CZ" sz="2400" dirty="0"/>
              <a:t>– technická podpora akcí</a:t>
            </a:r>
          </a:p>
          <a:p>
            <a:r>
              <a:rPr lang="cs-CZ" sz="2400" dirty="0"/>
              <a:t>… a mnoho dalších dobrovolníků z řad členů střediska a jejich přátel</a:t>
            </a:r>
          </a:p>
        </p:txBody>
      </p:sp>
    </p:spTree>
    <p:extLst>
      <p:ext uri="{BB962C8B-B14F-4D97-AF65-F5344CB8AC3E}">
        <p14:creationId xmlns:p14="http://schemas.microsoft.com/office/powerpoint/2010/main" val="1344050876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4C31546C-3BC0-4BF0-87C8-93689563DB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PODPŮRNÉ AKCE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93898668-22AA-4058-B765-976804FCA20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71599" y="2286000"/>
            <a:ext cx="9920177" cy="3581400"/>
          </a:xfrm>
        </p:spPr>
        <p:txBody>
          <a:bodyPr>
            <a:normAutofit fontScale="92500" lnSpcReduction="20000"/>
          </a:bodyPr>
          <a:lstStyle/>
          <a:p>
            <a:r>
              <a:rPr lang="cs-CZ" sz="2400" dirty="0"/>
              <a:t>Benefiční stánek na Street Food festivalu</a:t>
            </a:r>
          </a:p>
          <a:p>
            <a:r>
              <a:rPr lang="cs-CZ" sz="2400" dirty="0"/>
              <a:t>Rodinný cyklistický závod </a:t>
            </a:r>
            <a:r>
              <a:rPr lang="cs-CZ" sz="2400" dirty="0" err="1"/>
              <a:t>Cyklotrophy</a:t>
            </a:r>
            <a:endParaRPr lang="cs-CZ" sz="2400" dirty="0"/>
          </a:p>
          <a:p>
            <a:r>
              <a:rPr lang="cs-CZ" sz="2400" dirty="0"/>
              <a:t>Oslava 50. výročí původní klubovny a slavnostní položení základního kamene nové klubovny (nasvětlení modelu)</a:t>
            </a:r>
          </a:p>
          <a:p>
            <a:r>
              <a:rPr lang="cs-CZ" sz="2400" dirty="0"/>
              <a:t>Swap benefiční bazar na náměstí</a:t>
            </a:r>
          </a:p>
          <a:p>
            <a:r>
              <a:rPr lang="cs-CZ" sz="2400" dirty="0"/>
              <a:t>Skautský ples</a:t>
            </a:r>
          </a:p>
          <a:p>
            <a:r>
              <a:rPr lang="cs-CZ" sz="2400" b="1" dirty="0"/>
              <a:t>Adventní neděle v reprezentativních prostorách radnice pro VIP</a:t>
            </a:r>
          </a:p>
          <a:p>
            <a:r>
              <a:rPr lang="cs-CZ" sz="2400" dirty="0"/>
              <a:t>(Benefiční koncert)</a:t>
            </a:r>
          </a:p>
          <a:p>
            <a:r>
              <a:rPr lang="cs-CZ" sz="2400" b="1" dirty="0"/>
              <a:t>Slavnostní otevření !!!</a:t>
            </a:r>
          </a:p>
        </p:txBody>
      </p:sp>
    </p:spTree>
    <p:extLst>
      <p:ext uri="{BB962C8B-B14F-4D97-AF65-F5344CB8AC3E}">
        <p14:creationId xmlns:p14="http://schemas.microsoft.com/office/powerpoint/2010/main" val="307267783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87F4629D-D9F1-4124-A71A-C33AB5792F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MARKETING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FD63976B-8E14-42F4-84C4-E2FD43145BC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cs-CZ" sz="2400" dirty="0"/>
              <a:t>Cílené akce pro VIP a sponzory, zastupitelstvo</a:t>
            </a:r>
          </a:p>
          <a:p>
            <a:r>
              <a:rPr lang="cs-CZ" sz="2400" dirty="0"/>
              <a:t>Pozvánky, letáčky</a:t>
            </a:r>
          </a:p>
          <a:p>
            <a:r>
              <a:rPr lang="cs-CZ" sz="2400" dirty="0"/>
              <a:t>Kasičky</a:t>
            </a:r>
          </a:p>
          <a:p>
            <a:r>
              <a:rPr lang="cs-CZ" sz="2400" dirty="0"/>
              <a:t>Web (doména), </a:t>
            </a:r>
            <a:r>
              <a:rPr lang="cs-CZ" sz="2400" dirty="0" err="1"/>
              <a:t>facebook</a:t>
            </a:r>
            <a:endParaRPr lang="cs-CZ" sz="2400" dirty="0"/>
          </a:p>
          <a:p>
            <a:r>
              <a:rPr lang="cs-CZ" sz="2400" dirty="0"/>
              <a:t>Nástěnka</a:t>
            </a:r>
          </a:p>
          <a:p>
            <a:r>
              <a:rPr lang="cs-CZ" sz="2400" dirty="0"/>
              <a:t>Vánoční přání a maily</a:t>
            </a:r>
          </a:p>
          <a:p>
            <a:r>
              <a:rPr lang="cs-CZ" sz="2400" dirty="0"/>
              <a:t>Poděkování  a odměny pro sponzory (sekera, nůž, šátky)</a:t>
            </a:r>
          </a:p>
          <a:p>
            <a:r>
              <a:rPr lang="cs-CZ" sz="2400" dirty="0"/>
              <a:t>Slavnostní otevření (VIP, občerstvení, doprovodný program, profesionální fotograf a kameraman hudba) – rozpočet cca 120 000 Kč</a:t>
            </a:r>
          </a:p>
          <a:p>
            <a:endParaRPr lang="cs-CZ" sz="2400" dirty="0"/>
          </a:p>
        </p:txBody>
      </p:sp>
    </p:spTree>
    <p:extLst>
      <p:ext uri="{BB962C8B-B14F-4D97-AF65-F5344CB8AC3E}">
        <p14:creationId xmlns:p14="http://schemas.microsoft.com/office/powerpoint/2010/main" val="1914458451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87F4629D-D9F1-4124-A71A-C33AB5792F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VIDEO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FD63976B-8E14-42F4-84C4-E2FD43145BC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cs-CZ" sz="2400" dirty="0">
                <a:hlinkClick r:id="rId2"/>
              </a:rPr>
              <a:t>https://www.youtube.com/watch?v=oxuJdPGBJjM</a:t>
            </a:r>
            <a:endParaRPr lang="cs-CZ" sz="2400" dirty="0"/>
          </a:p>
        </p:txBody>
      </p:sp>
    </p:spTree>
    <p:extLst>
      <p:ext uri="{BB962C8B-B14F-4D97-AF65-F5344CB8AC3E}">
        <p14:creationId xmlns:p14="http://schemas.microsoft.com/office/powerpoint/2010/main" val="3063894230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87F4629D-D9F1-4124-A71A-C33AB5792F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3 RADY NA ZÁVĚR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FD63976B-8E14-42F4-84C4-E2FD43145BC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cs-CZ" sz="2400" dirty="0"/>
              <a:t>Pěstujte dobré vztahy</a:t>
            </a:r>
          </a:p>
          <a:p>
            <a:r>
              <a:rPr lang="cs-CZ" sz="2400" dirty="0"/>
              <a:t>Kdo chce „vydělat“, musí „investovat“</a:t>
            </a:r>
          </a:p>
          <a:p>
            <a:r>
              <a:rPr lang="cs-CZ" sz="2400" dirty="0"/>
              <a:t>Nemějte malé cíle, mějte velké sny</a:t>
            </a:r>
          </a:p>
          <a:p>
            <a:endParaRPr lang="cs-CZ" sz="2400" dirty="0"/>
          </a:p>
          <a:p>
            <a:endParaRPr lang="cs-CZ" sz="2400" dirty="0"/>
          </a:p>
        </p:txBody>
      </p:sp>
    </p:spTree>
    <p:extLst>
      <p:ext uri="{BB962C8B-B14F-4D97-AF65-F5344CB8AC3E}">
        <p14:creationId xmlns:p14="http://schemas.microsoft.com/office/powerpoint/2010/main" val="2537959154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87F4629D-D9F1-4124-A71A-C33AB5792F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Díky za pozornost!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FD63976B-8E14-42F4-84C4-E2FD43145BC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cs-CZ" sz="2400" dirty="0">
                <a:hlinkClick r:id="rId2"/>
              </a:rPr>
              <a:t>krystof.horn@skaut.cz</a:t>
            </a:r>
            <a:endParaRPr lang="cs-CZ" sz="2400" dirty="0"/>
          </a:p>
          <a:p>
            <a:pPr marL="0" indent="0">
              <a:buNone/>
            </a:pPr>
            <a:endParaRPr lang="cs-CZ" sz="2400" dirty="0"/>
          </a:p>
          <a:p>
            <a:r>
              <a:rPr lang="cs-CZ" sz="2400" dirty="0">
                <a:hlinkClick r:id="rId3"/>
              </a:rPr>
              <a:t>https://www.skaut-ricany.cz/nova-klubovna</a:t>
            </a:r>
            <a:r>
              <a:rPr lang="cs-CZ" sz="2400" dirty="0"/>
              <a:t> </a:t>
            </a:r>
          </a:p>
          <a:p>
            <a:endParaRPr lang="cs-CZ" sz="2400" dirty="0"/>
          </a:p>
          <a:p>
            <a:r>
              <a:rPr lang="cs-CZ" sz="2400" dirty="0">
                <a:hlinkClick r:id="rId4"/>
              </a:rPr>
              <a:t>https://www.facebook.com/liparicany</a:t>
            </a:r>
            <a:r>
              <a:rPr lang="cs-CZ" sz="24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29514390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35FDF334-FD64-4D57-AFEA-B1B926AE93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ZÁMĚR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A71A4A92-50A7-4C03-9C6E-B7D064F4BE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cs-CZ" sz="2400" dirty="0"/>
              <a:t>dvoupatrová budova s podkrovím a skladem</a:t>
            </a:r>
          </a:p>
          <a:p>
            <a:r>
              <a:rPr lang="cs-CZ" sz="2400" dirty="0"/>
              <a:t>zděné (podzemní podlaží obložené kamenem, nadzemní část dřevem)</a:t>
            </a:r>
          </a:p>
          <a:p>
            <a:r>
              <a:rPr lang="cs-CZ" sz="2400" dirty="0"/>
              <a:t>dispozice: </a:t>
            </a:r>
          </a:p>
          <a:p>
            <a:pPr lvl="1"/>
            <a:r>
              <a:rPr lang="cs-CZ" sz="2400" dirty="0"/>
              <a:t>1. PP – sklad táborového vybavení, WC</a:t>
            </a:r>
          </a:p>
          <a:p>
            <a:pPr lvl="1"/>
            <a:r>
              <a:rPr lang="cs-CZ" sz="2400" dirty="0"/>
              <a:t>1. NP – velká klubovna, bezbariérové WC, kuchyňka, úklidová místnost, archiv</a:t>
            </a:r>
          </a:p>
          <a:p>
            <a:pPr lvl="1"/>
            <a:r>
              <a:rPr lang="cs-CZ" sz="2400" dirty="0"/>
              <a:t>podkroví – dvě menší klubovny, sklady materiálu</a:t>
            </a:r>
          </a:p>
        </p:txBody>
      </p:sp>
    </p:spTree>
    <p:extLst>
      <p:ext uri="{BB962C8B-B14F-4D97-AF65-F5344CB8AC3E}">
        <p14:creationId xmlns:p14="http://schemas.microsoft.com/office/powerpoint/2010/main" val="35554901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ek 2">
            <a:extLst>
              <a:ext uri="{FF2B5EF4-FFF2-40B4-BE49-F238E27FC236}">
                <a16:creationId xmlns:a16="http://schemas.microsoft.com/office/drawing/2014/main" id="{BB9BF949-D3AB-4002-A92D-30B7DFAA7F4E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473714" y="360000"/>
            <a:ext cx="8162559" cy="61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705193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ek 2">
            <a:extLst>
              <a:ext uri="{FF2B5EF4-FFF2-40B4-BE49-F238E27FC236}">
                <a16:creationId xmlns:a16="http://schemas.microsoft.com/office/drawing/2014/main" id="{BB9BF949-D3AB-4002-A92D-30B7DFAA7F4E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474993" y="360960"/>
            <a:ext cx="8160000" cy="6118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757927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ek 2">
            <a:extLst>
              <a:ext uri="{FF2B5EF4-FFF2-40B4-BE49-F238E27FC236}">
                <a16:creationId xmlns:a16="http://schemas.microsoft.com/office/drawing/2014/main" id="{BB9BF949-D3AB-4002-A92D-30B7DFAA7F4E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474993" y="360000"/>
            <a:ext cx="8160000" cy="61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348795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ek 2">
            <a:extLst>
              <a:ext uri="{FF2B5EF4-FFF2-40B4-BE49-F238E27FC236}">
                <a16:creationId xmlns:a16="http://schemas.microsoft.com/office/drawing/2014/main" id="{BB9BF949-D3AB-4002-A92D-30B7DFAA7F4E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474993" y="360000"/>
            <a:ext cx="8160000" cy="61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986657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ek 2">
            <a:extLst>
              <a:ext uri="{FF2B5EF4-FFF2-40B4-BE49-F238E27FC236}">
                <a16:creationId xmlns:a16="http://schemas.microsoft.com/office/drawing/2014/main" id="{BB9BF949-D3AB-4002-A92D-30B7DFAA7F4E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474993" y="360000"/>
            <a:ext cx="8160000" cy="61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2239044"/>
      </p:ext>
    </p:extLst>
  </p:cSld>
  <p:clrMapOvr>
    <a:masterClrMapping/>
  </p:clrMapOvr>
</p:sld>
</file>

<file path=ppt/theme/theme1.xml><?xml version="1.0" encoding="utf-8"?>
<a:theme xmlns:a="http://schemas.openxmlformats.org/drawingml/2006/main" name="Oříznutí">
  <a:themeElements>
    <a:clrScheme name="Oříznutí">
      <a:dk1>
        <a:sysClr val="windowText" lastClr="000000"/>
      </a:dk1>
      <a:lt1>
        <a:sysClr val="window" lastClr="FFFFFF"/>
      </a:lt1>
      <a:dk2>
        <a:srgbClr val="191B0E"/>
      </a:dk2>
      <a:lt2>
        <a:srgbClr val="EFEDE3"/>
      </a:lt2>
      <a:accent1>
        <a:srgbClr val="8C8D86"/>
      </a:accent1>
      <a:accent2>
        <a:srgbClr val="E6C069"/>
      </a:accent2>
      <a:accent3>
        <a:srgbClr val="897B61"/>
      </a:accent3>
      <a:accent4>
        <a:srgbClr val="8DAB8E"/>
      </a:accent4>
      <a:accent5>
        <a:srgbClr val="77A2BB"/>
      </a:accent5>
      <a:accent6>
        <a:srgbClr val="E28394"/>
      </a:accent6>
      <a:hlink>
        <a:srgbClr val="77A2BB"/>
      </a:hlink>
      <a:folHlink>
        <a:srgbClr val="957A99"/>
      </a:folHlink>
    </a:clrScheme>
    <a:fontScheme name="Oříznutí">
      <a:maj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říznutí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34925" cap="flat" cmpd="sng" algn="in">
          <a:solidFill>
            <a:schemeClr val="phClr"/>
          </a:solidFill>
          <a:prstDash val="solid"/>
        </a:ln>
        <a:ln w="1905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rop" id="{EC9488ED-E761-4D60-9AC4-764D1FE2C171}" vid="{CE19780C-D67D-4C13-9DE9-A52BC3BA51B4}"/>
    </a:ext>
  </a:extLst>
</a:theme>
</file>

<file path=ppt/theme/themeOverride1.xml><?xml version="1.0" encoding="utf-8"?>
<a:themeOverride xmlns:a="http://schemas.openxmlformats.org/drawingml/2006/main">
  <a:clrScheme name="Oříznutí">
    <a:dk1>
      <a:sysClr val="windowText" lastClr="000000"/>
    </a:dk1>
    <a:lt1>
      <a:sysClr val="window" lastClr="FFFFFF"/>
    </a:lt1>
    <a:dk2>
      <a:srgbClr val="191B0E"/>
    </a:dk2>
    <a:lt2>
      <a:srgbClr val="EFEDE3"/>
    </a:lt2>
    <a:accent1>
      <a:srgbClr val="8C8D86"/>
    </a:accent1>
    <a:accent2>
      <a:srgbClr val="E6C069"/>
    </a:accent2>
    <a:accent3>
      <a:srgbClr val="897B61"/>
    </a:accent3>
    <a:accent4>
      <a:srgbClr val="8DAB8E"/>
    </a:accent4>
    <a:accent5>
      <a:srgbClr val="77A2BB"/>
    </a:accent5>
    <a:accent6>
      <a:srgbClr val="E28394"/>
    </a:accent6>
    <a:hlink>
      <a:srgbClr val="77A2BB"/>
    </a:hlink>
    <a:folHlink>
      <a:srgbClr val="957A99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970</TotalTime>
  <Words>507</Words>
  <Application>Microsoft Office PowerPoint</Application>
  <PresentationFormat>Širokoúhlá obrazovka</PresentationFormat>
  <Paragraphs>93</Paragraphs>
  <Slides>37</Slides>
  <Notes>0</Notes>
  <HiddenSlides>0</HiddenSlides>
  <MMClips>0</MMClips>
  <ScaleCrop>false</ScaleCrop>
  <HeadingPairs>
    <vt:vector size="6" baseType="variant">
      <vt:variant>
        <vt:lpstr>Použitá písma</vt:lpstr>
      </vt:variant>
      <vt:variant>
        <vt:i4>1</vt:i4>
      </vt:variant>
      <vt:variant>
        <vt:lpstr>Motiv</vt:lpstr>
      </vt:variant>
      <vt:variant>
        <vt:i4>1</vt:i4>
      </vt:variant>
      <vt:variant>
        <vt:lpstr>Nadpisy snímků</vt:lpstr>
      </vt:variant>
      <vt:variant>
        <vt:i4>37</vt:i4>
      </vt:variant>
    </vt:vector>
  </HeadingPairs>
  <TitlesOfParts>
    <vt:vector size="39" baseType="lpstr">
      <vt:lpstr>Franklin Gothic Book</vt:lpstr>
      <vt:lpstr>Oříznutí</vt:lpstr>
      <vt:lpstr>Klubovna STŘEDISKA LÍPA ŘÍČANY</vt:lpstr>
      <vt:lpstr>ŘÍČANY</vt:lpstr>
      <vt:lpstr>SKAUTSKÉ STŘEDISKO LÍPA ŘÍČANY</vt:lpstr>
      <vt:lpstr>ZÁMĚR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FINANCOVÁNÍ STAVBY</vt:lpstr>
      <vt:lpstr>CO NÁM POMOHLO</vt:lpstr>
      <vt:lpstr>NÁŠ TÝM</vt:lpstr>
      <vt:lpstr>PODPŮRNÉ AKCE</vt:lpstr>
      <vt:lpstr>MARKETING</vt:lpstr>
      <vt:lpstr>VIDEO</vt:lpstr>
      <vt:lpstr>3 RADY NA ZÁVĚR</vt:lpstr>
      <vt:lpstr>Díky za pozornost!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Nová skautská klubovna</dc:title>
  <dc:creator>K H</dc:creator>
  <cp:lastModifiedBy>KH</cp:lastModifiedBy>
  <cp:revision>38</cp:revision>
  <cp:lastPrinted>2019-11-23T22:32:52Z</cp:lastPrinted>
  <dcterms:created xsi:type="dcterms:W3CDTF">2019-11-23T22:19:56Z</dcterms:created>
  <dcterms:modified xsi:type="dcterms:W3CDTF">2022-02-12T11:26:26Z</dcterms:modified>
</cp:coreProperties>
</file>