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13716000" cx="24384000"/>
  <p:notesSz cx="6858000" cy="9144000"/>
  <p:embeddedFontLst>
    <p:embeddedFont>
      <p:font typeface="Helvetica Neue"/>
      <p:regular r:id="rId13"/>
      <p:bold r:id="rId14"/>
      <p:italic r:id="rId15"/>
      <p:boldItalic r:id="rId16"/>
    </p:embeddedFont>
    <p:embeddedFont>
      <p:font typeface="Helvetica Neue Light"/>
      <p:regular r:id="rId17"/>
      <p:bold r:id="rId18"/>
      <p:italic r:id="rId19"/>
      <p:boldItalic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HelveticaNeueLight-boldItalic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font" Target="fonts/HelveticaNeue-regular.fntdata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font" Target="fonts/HelveticaNeue-italic.fntdata"/><Relationship Id="rId14" Type="http://schemas.openxmlformats.org/officeDocument/2006/relationships/font" Target="fonts/HelveticaNeue-bold.fntdata"/><Relationship Id="rId17" Type="http://schemas.openxmlformats.org/officeDocument/2006/relationships/font" Target="fonts/HelveticaNeueLight-regular.fntdata"/><Relationship Id="rId16" Type="http://schemas.openxmlformats.org/officeDocument/2006/relationships/font" Target="fonts/HelveticaNeue-boldItalic.fntdata"/><Relationship Id="rId5" Type="http://schemas.openxmlformats.org/officeDocument/2006/relationships/slide" Target="slides/slide1.xml"/><Relationship Id="rId19" Type="http://schemas.openxmlformats.org/officeDocument/2006/relationships/font" Target="fonts/HelveticaNeueLight-italic.fntdata"/><Relationship Id="rId6" Type="http://schemas.openxmlformats.org/officeDocument/2006/relationships/slide" Target="slides/slide2.xml"/><Relationship Id="rId18" Type="http://schemas.openxmlformats.org/officeDocument/2006/relationships/font" Target="fonts/HelveticaNeueLight-bold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28600" lvl="6" marL="32004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28600" lvl="7" marL="36576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28600" lvl="8" marL="41148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ázev a podtitul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1" name="Google Shape;11;p2"/>
          <p:cNvSpPr txBox="1"/>
          <p:nvPr>
            <p:ph idx="1" type="body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Helvetica Neue"/>
              <a:buNone/>
              <a:defRPr sz="54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Helvetica Neue"/>
              <a:buNone/>
              <a:defRPr sz="54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Helvetica Neue"/>
              <a:buNone/>
              <a:defRPr sz="54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Helvetica Neue"/>
              <a:buNone/>
              <a:defRPr sz="54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Helvetica Neue"/>
              <a:buNone/>
              <a:defRPr sz="5400"/>
            </a:lvl5pPr>
            <a:lvl6pPr indent="-371475" lvl="5" marL="27432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6pPr>
            <a:lvl7pPr indent="-371475" lvl="6" marL="32004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7pPr>
            <a:lvl8pPr indent="-371475" lvl="7" marL="36576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8pPr>
            <a:lvl9pPr indent="-371475" lvl="8" marL="41148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tografie - 3 na výšku">
  <p:cSld name="Fotografie - 3 na výšku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1"/>
          <p:cNvSpPr/>
          <p:nvPr>
            <p:ph idx="2" type="pic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11"/>
          <p:cNvSpPr/>
          <p:nvPr>
            <p:ph idx="3" type="pic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  <a:noFill/>
          <a:ln>
            <a:noFill/>
          </a:ln>
        </p:spPr>
      </p:sp>
      <p:sp>
        <p:nvSpPr>
          <p:cNvPr id="46" name="Google Shape;46;p11"/>
          <p:cNvSpPr/>
          <p:nvPr>
            <p:ph idx="4" type="pic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  <a:noFill/>
          <a:ln>
            <a:noFill/>
          </a:ln>
        </p:spPr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itát">
  <p:cSld name="Citá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" type="body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i="1" sz="3200"/>
            </a:lvl1pPr>
            <a:lvl2pPr indent="-371475" lvl="1" marL="9144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2pPr>
            <a:lvl3pPr indent="-371475" lvl="2" marL="13716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3pPr>
            <a:lvl4pPr indent="-371475" lvl="3" marL="18288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4pPr>
            <a:lvl5pPr indent="-371475" lvl="4" marL="22860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5pPr>
            <a:lvl6pPr indent="-371475" lvl="5" marL="27432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6pPr>
            <a:lvl7pPr indent="-371475" lvl="6" marL="32004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7pPr>
            <a:lvl8pPr indent="-371475" lvl="7" marL="36576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8pPr>
            <a:lvl9pPr indent="-371475" lvl="8" marL="41148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9pPr>
          </a:lstStyle>
          <a:p/>
        </p:txBody>
      </p:sp>
      <p:sp>
        <p:nvSpPr>
          <p:cNvPr id="50" name="Google Shape;50;p12"/>
          <p:cNvSpPr txBox="1"/>
          <p:nvPr>
            <p:ph idx="2" type="body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Helvetica Neue"/>
              <a:buNone/>
              <a:defRPr sz="48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1475" lvl="1" marL="9144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2pPr>
            <a:lvl3pPr indent="-371475" lvl="2" marL="13716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3pPr>
            <a:lvl4pPr indent="-371475" lvl="3" marL="18288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4pPr>
            <a:lvl5pPr indent="-371475" lvl="4" marL="22860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5pPr>
            <a:lvl6pPr indent="-371475" lvl="5" marL="27432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6pPr>
            <a:lvl7pPr indent="-371475" lvl="6" marL="32004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7pPr>
            <a:lvl8pPr indent="-371475" lvl="7" marL="36576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8pPr>
            <a:lvl9pPr indent="-371475" lvl="8" marL="41148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9pPr>
          </a:lstStyle>
          <a:p/>
        </p:txBody>
      </p:sp>
      <p:sp>
        <p:nvSpPr>
          <p:cNvPr id="51" name="Google Shape;51;p12"/>
          <p:cNvSpPr txBox="1"/>
          <p:nvPr>
            <p:ph idx="12" type="sldNum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tka">
  <p:cSld name="Fotka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3"/>
          <p:cNvSpPr/>
          <p:nvPr>
            <p:ph idx="2" type="pic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  <a:noFill/>
          <a:ln>
            <a:noFill/>
          </a:ln>
        </p:spPr>
      </p:sp>
      <p:sp>
        <p:nvSpPr>
          <p:cNvPr id="54" name="Google Shape;54;p13"/>
          <p:cNvSpPr txBox="1"/>
          <p:nvPr>
            <p:ph idx="12" type="sldNum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rázdný" type="tx">
  <p:cSld name="TITLE_AND_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idx="12" type="sldNum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tografie - na šířku">
  <p:cSld name="Fotografie - na šířku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/>
          <p:nvPr>
            <p:ph idx="2" type="pic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  <a:noFill/>
          <a:ln>
            <a:noFill/>
          </a:ln>
        </p:spPr>
      </p:sp>
      <p:sp>
        <p:nvSpPr>
          <p:cNvPr id="17" name="Google Shape;17;p4"/>
          <p:cNvSpPr txBox="1"/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Helvetica Neue"/>
              <a:buNone/>
              <a:defRPr sz="54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Helvetica Neue"/>
              <a:buNone/>
              <a:defRPr sz="54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Helvetica Neue"/>
              <a:buNone/>
              <a:defRPr sz="54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Helvetica Neue"/>
              <a:buNone/>
              <a:defRPr sz="54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Helvetica Neue"/>
              <a:buNone/>
              <a:defRPr sz="5400"/>
            </a:lvl5pPr>
            <a:lvl6pPr indent="-371475" lvl="5" marL="27432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6pPr>
            <a:lvl7pPr indent="-371475" lvl="6" marL="32004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7pPr>
            <a:lvl8pPr indent="-371475" lvl="7" marL="36576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8pPr>
            <a:lvl9pPr indent="-371475" lvl="8" marL="41148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ázev - ve středu">
  <p:cSld name="Název - ve středu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2" type="sldNum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tografie - na výšku">
  <p:cSld name="Fotografie - na výšku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/>
          <p:nvPr>
            <p:ph idx="2" type="pic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  <a:noFill/>
          <a:ln>
            <a:noFill/>
          </a:ln>
        </p:spPr>
      </p:sp>
      <p:sp>
        <p:nvSpPr>
          <p:cNvPr id="25" name="Google Shape;25;p6"/>
          <p:cNvSpPr txBox="1"/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Helvetica Neue"/>
              <a:buNone/>
              <a:defRPr sz="8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26" name="Google Shape;26;p6"/>
          <p:cNvSpPr txBox="1"/>
          <p:nvPr>
            <p:ph idx="1" type="body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Helvetica Neue"/>
              <a:buNone/>
              <a:defRPr sz="54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Helvetica Neue"/>
              <a:buNone/>
              <a:defRPr sz="54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Helvetica Neue"/>
              <a:buNone/>
              <a:defRPr sz="54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Helvetica Neue"/>
              <a:buNone/>
              <a:defRPr sz="54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Helvetica Neue"/>
              <a:buNone/>
              <a:defRPr sz="5400"/>
            </a:lvl5pPr>
            <a:lvl6pPr indent="-371475" lvl="5" marL="27432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6pPr>
            <a:lvl7pPr indent="-371475" lvl="6" marL="32004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7pPr>
            <a:lvl8pPr indent="-371475" lvl="7" marL="36576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8pPr>
            <a:lvl9pPr indent="-371475" lvl="8" marL="41148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ázev - nahoře">
  <p:cSld name="Název - nahoře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30" name="Google Shape;30;p7"/>
          <p:cNvSpPr txBox="1"/>
          <p:nvPr>
            <p:ph idx="12" type="sldNum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ázev a odrážky">
  <p:cSld name="Název a odrážk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8"/>
          <p:cNvSpPr txBox="1"/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33" name="Google Shape;33;p8"/>
          <p:cNvSpPr txBox="1"/>
          <p:nvPr>
            <p:ph idx="1" type="body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rmAutofit/>
          </a:bodyPr>
          <a:lstStyle>
            <a:lvl1pPr indent="-609600" lvl="0" marL="4572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Helvetica Neue"/>
              <a:buChar char="•"/>
              <a:defRPr sz="4800"/>
            </a:lvl1pPr>
            <a:lvl2pPr indent="-609600" lvl="1" marL="9144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Helvetica Neue"/>
              <a:buChar char="•"/>
              <a:defRPr sz="4800"/>
            </a:lvl2pPr>
            <a:lvl3pPr indent="-609600" lvl="2" marL="13716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Helvetica Neue"/>
              <a:buChar char="•"/>
              <a:defRPr sz="4800"/>
            </a:lvl3pPr>
            <a:lvl4pPr indent="-609600" lvl="3" marL="18288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Helvetica Neue"/>
              <a:buChar char="•"/>
              <a:defRPr sz="4800"/>
            </a:lvl4pPr>
            <a:lvl5pPr indent="-609600" lvl="4" marL="22860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Helvetica Neue"/>
              <a:buChar char="•"/>
              <a:defRPr sz="4800"/>
            </a:lvl5pPr>
            <a:lvl6pPr indent="-371475" lvl="5" marL="27432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6pPr>
            <a:lvl7pPr indent="-371475" lvl="6" marL="32004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7pPr>
            <a:lvl8pPr indent="-371475" lvl="7" marL="36576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8pPr>
            <a:lvl9pPr indent="-371475" lvl="8" marL="41148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ázev, odrážky, fotka">
  <p:cSld name="Název, odrážky, fotka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>
            <p:ph idx="2" type="pic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  <a:noFill/>
          <a:ln>
            <a:noFill/>
          </a:ln>
        </p:spPr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38" name="Google Shape;38;p9"/>
          <p:cNvSpPr txBox="1"/>
          <p:nvPr>
            <p:ph idx="1" type="body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rmAutofit/>
          </a:bodyPr>
          <a:lstStyle>
            <a:lvl1pPr indent="-530225" lvl="0" marL="457200" algn="l">
              <a:lnSpc>
                <a:spcPct val="10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4750"/>
              <a:buFont typeface="Helvetica Neue"/>
              <a:buChar char="•"/>
              <a:defRPr sz="3800"/>
            </a:lvl1pPr>
            <a:lvl2pPr indent="-530225" lvl="1" marL="914400" algn="l">
              <a:lnSpc>
                <a:spcPct val="10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4750"/>
              <a:buFont typeface="Helvetica Neue"/>
              <a:buChar char="•"/>
              <a:defRPr sz="3800"/>
            </a:lvl2pPr>
            <a:lvl3pPr indent="-530225" lvl="2" marL="1371600" algn="l">
              <a:lnSpc>
                <a:spcPct val="10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4750"/>
              <a:buFont typeface="Helvetica Neue"/>
              <a:buChar char="•"/>
              <a:defRPr sz="3800"/>
            </a:lvl3pPr>
            <a:lvl4pPr indent="-530225" lvl="3" marL="1828800" algn="l">
              <a:lnSpc>
                <a:spcPct val="10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4750"/>
              <a:buFont typeface="Helvetica Neue"/>
              <a:buChar char="•"/>
              <a:defRPr sz="3800"/>
            </a:lvl4pPr>
            <a:lvl5pPr indent="-530225" lvl="4" marL="2286000" algn="l">
              <a:lnSpc>
                <a:spcPct val="10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4750"/>
              <a:buFont typeface="Helvetica Neue"/>
              <a:buChar char="•"/>
              <a:defRPr sz="3800"/>
            </a:lvl5pPr>
            <a:lvl6pPr indent="-371475" lvl="5" marL="27432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6pPr>
            <a:lvl7pPr indent="-371475" lvl="6" marL="32004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7pPr>
            <a:lvl8pPr indent="-371475" lvl="7" marL="36576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8pPr>
            <a:lvl9pPr indent="-371475" lvl="8" marL="41148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9pPr>
          </a:lstStyle>
          <a:p/>
        </p:txBody>
      </p:sp>
      <p:sp>
        <p:nvSpPr>
          <p:cNvPr id="39" name="Google Shape;39;p9"/>
          <p:cNvSpPr txBox="1"/>
          <p:nvPr>
            <p:ph idx="12" type="sldNum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drážky">
  <p:cSld name="Odrážky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0"/>
          <p:cNvSpPr txBox="1"/>
          <p:nvPr>
            <p:ph idx="1" type="body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rmAutofit/>
          </a:bodyPr>
          <a:lstStyle>
            <a:lvl1pPr indent="-609600" lvl="0" marL="4572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Helvetica Neue"/>
              <a:buChar char="•"/>
              <a:defRPr sz="4800"/>
            </a:lvl1pPr>
            <a:lvl2pPr indent="-609600" lvl="1" marL="9144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Helvetica Neue"/>
              <a:buChar char="•"/>
              <a:defRPr sz="4800"/>
            </a:lvl2pPr>
            <a:lvl3pPr indent="-609600" lvl="2" marL="13716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Helvetica Neue"/>
              <a:buChar char="•"/>
              <a:defRPr sz="4800"/>
            </a:lvl3pPr>
            <a:lvl4pPr indent="-609600" lvl="3" marL="18288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Helvetica Neue"/>
              <a:buChar char="•"/>
              <a:defRPr sz="4800"/>
            </a:lvl4pPr>
            <a:lvl5pPr indent="-609600" lvl="4" marL="22860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Helvetica Neue"/>
              <a:buChar char="•"/>
              <a:defRPr sz="4800"/>
            </a:lvl5pPr>
            <a:lvl6pPr indent="-371475" lvl="5" marL="27432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6pPr>
            <a:lvl7pPr indent="-371475" lvl="6" marL="32004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7pPr>
            <a:lvl8pPr indent="-371475" lvl="7" marL="36576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8pPr>
            <a:lvl9pPr indent="-371475" lvl="8" marL="41148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2250"/>
              <a:buChar char="•"/>
              <a:defRPr/>
            </a:lvl9pPr>
          </a:lstStyle>
          <a:p/>
        </p:txBody>
      </p:sp>
      <p:sp>
        <p:nvSpPr>
          <p:cNvPr id="42" name="Google Shape;42;p10"/>
          <p:cNvSpPr txBox="1"/>
          <p:nvPr>
            <p:ph idx="12" type="sldNum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00"/>
              <a:buFont typeface="Helvetica Neue"/>
              <a:buNone/>
              <a:defRPr b="0" i="0" sz="11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00"/>
              <a:buFont typeface="Helvetica Neue"/>
              <a:buNone/>
              <a:defRPr b="0" i="0" sz="11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00"/>
              <a:buFont typeface="Helvetica Neue"/>
              <a:buNone/>
              <a:defRPr b="0" i="0" sz="11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00"/>
              <a:buFont typeface="Helvetica Neue"/>
              <a:buNone/>
              <a:defRPr b="0" i="0" sz="11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00"/>
              <a:buFont typeface="Helvetica Neue"/>
              <a:buNone/>
              <a:defRPr b="0" i="0" sz="11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00"/>
              <a:buFont typeface="Helvetica Neue"/>
              <a:buNone/>
              <a:defRPr b="0" i="0" sz="11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00"/>
              <a:buFont typeface="Helvetica Neue"/>
              <a:buNone/>
              <a:defRPr b="0" i="0" sz="11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00"/>
              <a:buFont typeface="Helvetica Neue"/>
              <a:buNone/>
              <a:defRPr b="0" i="0" sz="11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00"/>
              <a:buFont typeface="Helvetica Neue"/>
              <a:buNone/>
              <a:defRPr b="0" i="0" sz="11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rmAutofit/>
          </a:bodyPr>
          <a:lstStyle>
            <a:lvl1pPr indent="-641350" lvl="0" marL="457200" marR="0" rtl="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500"/>
              <a:buFont typeface="Helvetica Neue"/>
              <a:buChar char="•"/>
              <a:defRPr b="0" i="0" sz="5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641350" lvl="1" marL="914400" marR="0" rtl="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500"/>
              <a:buFont typeface="Helvetica Neue"/>
              <a:buChar char="•"/>
              <a:defRPr b="0" i="0" sz="5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641350" lvl="2" marL="1371600" marR="0" rtl="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500"/>
              <a:buFont typeface="Helvetica Neue"/>
              <a:buChar char="•"/>
              <a:defRPr b="0" i="0" sz="5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641350" lvl="3" marL="1828800" marR="0" rtl="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500"/>
              <a:buFont typeface="Helvetica Neue"/>
              <a:buChar char="•"/>
              <a:defRPr b="0" i="0" sz="5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641350" lvl="4" marL="2286000" marR="0" rtl="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500"/>
              <a:buFont typeface="Helvetica Neue"/>
              <a:buChar char="•"/>
              <a:defRPr b="0" i="0" sz="5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641350" lvl="5" marL="2743200" marR="0" rtl="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500"/>
              <a:buFont typeface="Helvetica Neue"/>
              <a:buChar char="•"/>
              <a:defRPr b="0" i="0" sz="5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641350" lvl="6" marL="3200400" marR="0" rtl="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500"/>
              <a:buFont typeface="Helvetica Neue"/>
              <a:buChar char="•"/>
              <a:defRPr b="0" i="0" sz="5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641350" lvl="7" marL="3657600" marR="0" rtl="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500"/>
              <a:buFont typeface="Helvetica Neue"/>
              <a:buChar char="•"/>
              <a:defRPr b="0" i="0" sz="5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641350" lvl="8" marL="4114800" marR="0" rtl="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500"/>
              <a:buFont typeface="Helvetica Neue"/>
              <a:buChar char="•"/>
              <a:defRPr b="0" i="0" sz="5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i="0" sz="24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i="0" sz="24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i="0" sz="24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i="0" sz="24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i="0" sz="24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i="0" sz="24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i="0" sz="24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i="0" sz="24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b="0" i="0" sz="24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3.jpg"/><Relationship Id="rId5" Type="http://schemas.openxmlformats.org/officeDocument/2006/relationships/image" Target="../media/image1.jpg"/><Relationship Id="rId6" Type="http://schemas.openxmlformats.org/officeDocument/2006/relationships/image" Target="../media/image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>
            <p:ph idx="4294967295" type="ctr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00"/>
              <a:buFont typeface="Helvetica Neue"/>
              <a:buNone/>
            </a:pPr>
            <a:r>
              <a:rPr b="0" i="0" lang="en-US" sz="11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Klubovny a klimazměna</a:t>
            </a:r>
            <a:endParaRPr/>
          </a:p>
        </p:txBody>
      </p:sp>
      <p:sp>
        <p:nvSpPr>
          <p:cNvPr id="60" name="Google Shape;60;p14"/>
          <p:cNvSpPr txBox="1"/>
          <p:nvPr>
            <p:ph idx="4294967295" type="subTitle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Helvetica Neue"/>
              <a:buNone/>
            </a:pPr>
            <a:r>
              <a:rPr b="0" i="0" lang="en-US" sz="5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Příležitosti nejsou jen finanční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/>
        </p:nvSpPr>
        <p:spPr>
          <a:xfrm>
            <a:off x="1275585" y="1222300"/>
            <a:ext cx="3965449" cy="56044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"/>
              <a:buNone/>
            </a:pPr>
            <a:r>
              <a:rPr b="1" i="0" lang="en-US" sz="3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Proč o tom mluvíme?</a:t>
            </a:r>
            <a:endParaRPr/>
          </a:p>
        </p:txBody>
      </p:sp>
      <p:sp>
        <p:nvSpPr>
          <p:cNvPr id="66" name="Google Shape;66;p15"/>
          <p:cNvSpPr/>
          <p:nvPr/>
        </p:nvSpPr>
        <p:spPr>
          <a:xfrm>
            <a:off x="1674766" y="2147151"/>
            <a:ext cx="3167086" cy="3167087"/>
          </a:xfrm>
          <a:prstGeom prst="rect">
            <a:avLst/>
          </a:prstGeom>
          <a:solidFill>
            <a:srgbClr val="FA910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Junák je výchovná organizace</a:t>
            </a:r>
            <a:endParaRPr/>
          </a:p>
        </p:txBody>
      </p:sp>
      <p:sp>
        <p:nvSpPr>
          <p:cNvPr id="67" name="Google Shape;67;p15"/>
          <p:cNvSpPr/>
          <p:nvPr/>
        </p:nvSpPr>
        <p:spPr>
          <a:xfrm>
            <a:off x="5877614" y="2147151"/>
            <a:ext cx="3167087" cy="3167087"/>
          </a:xfrm>
          <a:prstGeom prst="rect">
            <a:avLst/>
          </a:prstGeom>
          <a:solidFill>
            <a:srgbClr val="FA910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Výchova = příprava</a:t>
            </a:r>
            <a:endParaRPr/>
          </a:p>
        </p:txBody>
      </p:sp>
      <p:sp>
        <p:nvSpPr>
          <p:cNvPr id="68" name="Google Shape;68;p15"/>
          <p:cNvSpPr/>
          <p:nvPr/>
        </p:nvSpPr>
        <p:spPr>
          <a:xfrm>
            <a:off x="10080462" y="2147151"/>
            <a:ext cx="3167087" cy="1404082"/>
          </a:xfrm>
          <a:prstGeom prst="rect">
            <a:avLst/>
          </a:prstGeom>
          <a:solidFill>
            <a:srgbClr val="F3B80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… na začlenění don společnosti</a:t>
            </a:r>
            <a:endParaRPr/>
          </a:p>
        </p:txBody>
      </p:sp>
      <p:sp>
        <p:nvSpPr>
          <p:cNvPr id="69" name="Google Shape;69;p15"/>
          <p:cNvSpPr/>
          <p:nvPr/>
        </p:nvSpPr>
        <p:spPr>
          <a:xfrm>
            <a:off x="10080462" y="3909230"/>
            <a:ext cx="3167087" cy="1404082"/>
          </a:xfrm>
          <a:prstGeom prst="rect">
            <a:avLst/>
          </a:prstGeom>
          <a:solidFill>
            <a:srgbClr val="F3B80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… na budoucí život</a:t>
            </a:r>
            <a:endParaRPr/>
          </a:p>
        </p:txBody>
      </p:sp>
      <p:cxnSp>
        <p:nvCxnSpPr>
          <p:cNvPr id="70" name="Google Shape;70;p15"/>
          <p:cNvCxnSpPr/>
          <p:nvPr/>
        </p:nvCxnSpPr>
        <p:spPr>
          <a:xfrm>
            <a:off x="9053655" y="2849192"/>
            <a:ext cx="1065246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cxnSp>
        <p:nvCxnSpPr>
          <p:cNvPr id="71" name="Google Shape;71;p15"/>
          <p:cNvCxnSpPr/>
          <p:nvPr/>
        </p:nvCxnSpPr>
        <p:spPr>
          <a:xfrm>
            <a:off x="9053655" y="4611270"/>
            <a:ext cx="1065246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cxnSp>
        <p:nvCxnSpPr>
          <p:cNvPr id="72" name="Google Shape;72;p15"/>
          <p:cNvCxnSpPr/>
          <p:nvPr/>
        </p:nvCxnSpPr>
        <p:spPr>
          <a:xfrm>
            <a:off x="4811930" y="3730694"/>
            <a:ext cx="1065245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 txBox="1"/>
          <p:nvPr/>
        </p:nvSpPr>
        <p:spPr>
          <a:xfrm>
            <a:off x="1275584" y="1222300"/>
            <a:ext cx="3965449" cy="56044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"/>
              <a:buNone/>
            </a:pPr>
            <a:r>
              <a:rPr b="1" i="0" lang="en-US" sz="3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Proč o tom mluvíme?</a:t>
            </a:r>
            <a:endParaRPr/>
          </a:p>
        </p:txBody>
      </p:sp>
      <p:sp>
        <p:nvSpPr>
          <p:cNvPr id="78" name="Google Shape;78;p16"/>
          <p:cNvSpPr/>
          <p:nvPr/>
        </p:nvSpPr>
        <p:spPr>
          <a:xfrm>
            <a:off x="1674766" y="2147151"/>
            <a:ext cx="3167086" cy="3167087"/>
          </a:xfrm>
          <a:prstGeom prst="rect">
            <a:avLst/>
          </a:prstGeom>
          <a:solidFill>
            <a:srgbClr val="FA910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Junák je výchovná organizace</a:t>
            </a:r>
            <a:endParaRPr/>
          </a:p>
        </p:txBody>
      </p:sp>
      <p:sp>
        <p:nvSpPr>
          <p:cNvPr id="79" name="Google Shape;79;p16"/>
          <p:cNvSpPr/>
          <p:nvPr/>
        </p:nvSpPr>
        <p:spPr>
          <a:xfrm>
            <a:off x="5877614" y="2147151"/>
            <a:ext cx="3167087" cy="3167087"/>
          </a:xfrm>
          <a:prstGeom prst="rect">
            <a:avLst/>
          </a:prstGeom>
          <a:solidFill>
            <a:srgbClr val="FA910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Výchova = příprava</a:t>
            </a:r>
            <a:endParaRPr/>
          </a:p>
        </p:txBody>
      </p:sp>
      <p:sp>
        <p:nvSpPr>
          <p:cNvPr id="80" name="Google Shape;80;p16"/>
          <p:cNvSpPr/>
          <p:nvPr/>
        </p:nvSpPr>
        <p:spPr>
          <a:xfrm>
            <a:off x="10080462" y="2147151"/>
            <a:ext cx="3167087" cy="1404082"/>
          </a:xfrm>
          <a:prstGeom prst="rect">
            <a:avLst/>
          </a:prstGeom>
          <a:solidFill>
            <a:srgbClr val="F3B80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… na začlenění don společnosti</a:t>
            </a:r>
            <a:endParaRPr/>
          </a:p>
        </p:txBody>
      </p:sp>
      <p:sp>
        <p:nvSpPr>
          <p:cNvPr id="81" name="Google Shape;81;p16"/>
          <p:cNvSpPr/>
          <p:nvPr/>
        </p:nvSpPr>
        <p:spPr>
          <a:xfrm>
            <a:off x="10080462" y="3909230"/>
            <a:ext cx="3167087" cy="1404082"/>
          </a:xfrm>
          <a:prstGeom prst="rect">
            <a:avLst/>
          </a:prstGeom>
          <a:solidFill>
            <a:srgbClr val="F3B80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… na budoucí život</a:t>
            </a:r>
            <a:endParaRPr/>
          </a:p>
        </p:txBody>
      </p:sp>
      <p:cxnSp>
        <p:nvCxnSpPr>
          <p:cNvPr id="82" name="Google Shape;82;p16"/>
          <p:cNvCxnSpPr/>
          <p:nvPr/>
        </p:nvCxnSpPr>
        <p:spPr>
          <a:xfrm>
            <a:off x="9053655" y="2849192"/>
            <a:ext cx="1065246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cxnSp>
        <p:nvCxnSpPr>
          <p:cNvPr id="83" name="Google Shape;83;p16"/>
          <p:cNvCxnSpPr/>
          <p:nvPr/>
        </p:nvCxnSpPr>
        <p:spPr>
          <a:xfrm>
            <a:off x="9053655" y="4611270"/>
            <a:ext cx="1065246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sp>
        <p:nvSpPr>
          <p:cNvPr id="84" name="Google Shape;84;p16"/>
          <p:cNvSpPr/>
          <p:nvPr/>
        </p:nvSpPr>
        <p:spPr>
          <a:xfrm>
            <a:off x="20168632" y="2147151"/>
            <a:ext cx="3167087" cy="3167087"/>
          </a:xfrm>
          <a:prstGeom prst="rect">
            <a:avLst/>
          </a:prstGeom>
          <a:solidFill>
            <a:srgbClr val="D5D5D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Klimatická změna</a:t>
            </a:r>
            <a:endParaRPr/>
          </a:p>
        </p:txBody>
      </p:sp>
      <p:sp>
        <p:nvSpPr>
          <p:cNvPr id="85" name="Google Shape;85;p16"/>
          <p:cNvSpPr/>
          <p:nvPr/>
        </p:nvSpPr>
        <p:spPr>
          <a:xfrm>
            <a:off x="15870997" y="2147151"/>
            <a:ext cx="3167086" cy="1404082"/>
          </a:xfrm>
          <a:prstGeom prst="rect">
            <a:avLst/>
          </a:prstGeom>
          <a:solidFill>
            <a:srgbClr val="D5D5D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Potřeba dekarbonizace</a:t>
            </a:r>
            <a:endParaRPr/>
          </a:p>
        </p:txBody>
      </p:sp>
      <p:sp>
        <p:nvSpPr>
          <p:cNvPr id="86" name="Google Shape;86;p16"/>
          <p:cNvSpPr/>
          <p:nvPr/>
        </p:nvSpPr>
        <p:spPr>
          <a:xfrm>
            <a:off x="15870997" y="3909230"/>
            <a:ext cx="3167086" cy="1404082"/>
          </a:xfrm>
          <a:prstGeom prst="rect">
            <a:avLst/>
          </a:prstGeom>
          <a:solidFill>
            <a:srgbClr val="D5D5D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Celospolečenská změna</a:t>
            </a:r>
            <a:endParaRPr/>
          </a:p>
        </p:txBody>
      </p:sp>
      <p:cxnSp>
        <p:nvCxnSpPr>
          <p:cNvPr id="87" name="Google Shape;87;p16"/>
          <p:cNvCxnSpPr/>
          <p:nvPr/>
        </p:nvCxnSpPr>
        <p:spPr>
          <a:xfrm flipH="1">
            <a:off x="18951717" y="2849192"/>
            <a:ext cx="1232767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cxnSp>
        <p:nvCxnSpPr>
          <p:cNvPr id="88" name="Google Shape;88;p16"/>
          <p:cNvCxnSpPr/>
          <p:nvPr/>
        </p:nvCxnSpPr>
        <p:spPr>
          <a:xfrm flipH="1">
            <a:off x="18951717" y="4611270"/>
            <a:ext cx="1232767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cxnSp>
        <p:nvCxnSpPr>
          <p:cNvPr id="89" name="Google Shape;89;p16"/>
          <p:cNvCxnSpPr/>
          <p:nvPr/>
        </p:nvCxnSpPr>
        <p:spPr>
          <a:xfrm>
            <a:off x="4883020" y="3730694"/>
            <a:ext cx="1065246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7"/>
          <p:cNvSpPr txBox="1"/>
          <p:nvPr/>
        </p:nvSpPr>
        <p:spPr>
          <a:xfrm>
            <a:off x="1275584" y="1222300"/>
            <a:ext cx="3965449" cy="56044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"/>
              <a:buNone/>
            </a:pPr>
            <a:r>
              <a:rPr b="1" i="0" lang="en-US" sz="3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Proč o tom mluvíme?</a:t>
            </a:r>
            <a:endParaRPr/>
          </a:p>
        </p:txBody>
      </p:sp>
      <p:sp>
        <p:nvSpPr>
          <p:cNvPr id="95" name="Google Shape;95;p17"/>
          <p:cNvSpPr/>
          <p:nvPr/>
        </p:nvSpPr>
        <p:spPr>
          <a:xfrm>
            <a:off x="1674766" y="2147151"/>
            <a:ext cx="3167086" cy="3167087"/>
          </a:xfrm>
          <a:prstGeom prst="rect">
            <a:avLst/>
          </a:prstGeom>
          <a:solidFill>
            <a:srgbClr val="FA910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Junák je výchovná organizace</a:t>
            </a:r>
            <a:endParaRPr/>
          </a:p>
        </p:txBody>
      </p:sp>
      <p:sp>
        <p:nvSpPr>
          <p:cNvPr id="96" name="Google Shape;96;p17"/>
          <p:cNvSpPr/>
          <p:nvPr/>
        </p:nvSpPr>
        <p:spPr>
          <a:xfrm>
            <a:off x="5877614" y="2147151"/>
            <a:ext cx="3167087" cy="3167087"/>
          </a:xfrm>
          <a:prstGeom prst="rect">
            <a:avLst/>
          </a:prstGeom>
          <a:solidFill>
            <a:srgbClr val="FA910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Výchova = příprava</a:t>
            </a:r>
            <a:endParaRPr/>
          </a:p>
        </p:txBody>
      </p:sp>
      <p:sp>
        <p:nvSpPr>
          <p:cNvPr id="97" name="Google Shape;97;p17"/>
          <p:cNvSpPr/>
          <p:nvPr/>
        </p:nvSpPr>
        <p:spPr>
          <a:xfrm>
            <a:off x="10080462" y="2147151"/>
            <a:ext cx="3167087" cy="1404082"/>
          </a:xfrm>
          <a:prstGeom prst="rect">
            <a:avLst/>
          </a:prstGeom>
          <a:solidFill>
            <a:srgbClr val="F3B80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… na začlenění don společnosti</a:t>
            </a:r>
            <a:endParaRPr/>
          </a:p>
        </p:txBody>
      </p:sp>
      <p:sp>
        <p:nvSpPr>
          <p:cNvPr id="98" name="Google Shape;98;p17"/>
          <p:cNvSpPr/>
          <p:nvPr/>
        </p:nvSpPr>
        <p:spPr>
          <a:xfrm>
            <a:off x="10080462" y="3909230"/>
            <a:ext cx="3167087" cy="1404082"/>
          </a:xfrm>
          <a:prstGeom prst="rect">
            <a:avLst/>
          </a:prstGeom>
          <a:solidFill>
            <a:srgbClr val="F3B80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… na budoucí život</a:t>
            </a:r>
            <a:endParaRPr/>
          </a:p>
        </p:txBody>
      </p:sp>
      <p:cxnSp>
        <p:nvCxnSpPr>
          <p:cNvPr id="99" name="Google Shape;99;p17"/>
          <p:cNvCxnSpPr/>
          <p:nvPr/>
        </p:nvCxnSpPr>
        <p:spPr>
          <a:xfrm>
            <a:off x="3258308" y="5234830"/>
            <a:ext cx="1" cy="1093977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cxnSp>
        <p:nvCxnSpPr>
          <p:cNvPr id="100" name="Google Shape;100;p17"/>
          <p:cNvCxnSpPr/>
          <p:nvPr/>
        </p:nvCxnSpPr>
        <p:spPr>
          <a:xfrm>
            <a:off x="9053655" y="2849192"/>
            <a:ext cx="1065246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cxnSp>
        <p:nvCxnSpPr>
          <p:cNvPr id="101" name="Google Shape;101;p17"/>
          <p:cNvCxnSpPr/>
          <p:nvPr/>
        </p:nvCxnSpPr>
        <p:spPr>
          <a:xfrm>
            <a:off x="9053655" y="4611270"/>
            <a:ext cx="1065246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sp>
        <p:nvSpPr>
          <p:cNvPr id="102" name="Google Shape;102;p17"/>
          <p:cNvSpPr/>
          <p:nvPr/>
        </p:nvSpPr>
        <p:spPr>
          <a:xfrm>
            <a:off x="20168632" y="2147151"/>
            <a:ext cx="3167087" cy="3167087"/>
          </a:xfrm>
          <a:prstGeom prst="rect">
            <a:avLst/>
          </a:prstGeom>
          <a:solidFill>
            <a:srgbClr val="D5D5D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Klimatická změna</a:t>
            </a:r>
            <a:endParaRPr/>
          </a:p>
        </p:txBody>
      </p:sp>
      <p:sp>
        <p:nvSpPr>
          <p:cNvPr id="103" name="Google Shape;103;p17"/>
          <p:cNvSpPr/>
          <p:nvPr/>
        </p:nvSpPr>
        <p:spPr>
          <a:xfrm>
            <a:off x="1674766" y="6382213"/>
            <a:ext cx="3167086" cy="3167086"/>
          </a:xfrm>
          <a:prstGeom prst="rect">
            <a:avLst/>
          </a:prstGeom>
          <a:solidFill>
            <a:srgbClr val="FA910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Skauting je orientovaný </a:t>
            </a:r>
            <a:endParaRPr b="1" i="0" sz="28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na praxi /</a:t>
            </a: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1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zkušenost</a:t>
            </a:r>
            <a:endParaRPr/>
          </a:p>
        </p:txBody>
      </p:sp>
      <p:sp>
        <p:nvSpPr>
          <p:cNvPr id="104" name="Google Shape;104;p17"/>
          <p:cNvSpPr/>
          <p:nvPr/>
        </p:nvSpPr>
        <p:spPr>
          <a:xfrm>
            <a:off x="15870997" y="2147151"/>
            <a:ext cx="3167086" cy="1404082"/>
          </a:xfrm>
          <a:prstGeom prst="rect">
            <a:avLst/>
          </a:prstGeom>
          <a:solidFill>
            <a:srgbClr val="D5D5D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Potřeba dekarbonizace</a:t>
            </a:r>
            <a:endParaRPr/>
          </a:p>
        </p:txBody>
      </p:sp>
      <p:sp>
        <p:nvSpPr>
          <p:cNvPr id="105" name="Google Shape;105;p17"/>
          <p:cNvSpPr/>
          <p:nvPr/>
        </p:nvSpPr>
        <p:spPr>
          <a:xfrm>
            <a:off x="15870997" y="3909230"/>
            <a:ext cx="3167086" cy="1404082"/>
          </a:xfrm>
          <a:prstGeom prst="rect">
            <a:avLst/>
          </a:prstGeom>
          <a:solidFill>
            <a:srgbClr val="D5D5D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Celospolečenská změna</a:t>
            </a:r>
            <a:endParaRPr/>
          </a:p>
        </p:txBody>
      </p:sp>
      <p:cxnSp>
        <p:nvCxnSpPr>
          <p:cNvPr id="106" name="Google Shape;106;p17"/>
          <p:cNvCxnSpPr/>
          <p:nvPr/>
        </p:nvCxnSpPr>
        <p:spPr>
          <a:xfrm flipH="1">
            <a:off x="18951717" y="2849192"/>
            <a:ext cx="1232767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cxnSp>
        <p:nvCxnSpPr>
          <p:cNvPr id="107" name="Google Shape;107;p17"/>
          <p:cNvCxnSpPr/>
          <p:nvPr/>
        </p:nvCxnSpPr>
        <p:spPr>
          <a:xfrm flipH="1">
            <a:off x="18951717" y="4611270"/>
            <a:ext cx="1232767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cxnSp>
        <p:nvCxnSpPr>
          <p:cNvPr id="108" name="Google Shape;108;p17"/>
          <p:cNvCxnSpPr/>
          <p:nvPr/>
        </p:nvCxnSpPr>
        <p:spPr>
          <a:xfrm>
            <a:off x="4906717" y="3730694"/>
            <a:ext cx="1065246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sp>
        <p:nvSpPr>
          <p:cNvPr id="109" name="Google Shape;109;p17"/>
          <p:cNvSpPr/>
          <p:nvPr/>
        </p:nvSpPr>
        <p:spPr>
          <a:xfrm>
            <a:off x="5815040" y="6382213"/>
            <a:ext cx="3167086" cy="3167086"/>
          </a:xfrm>
          <a:prstGeom prst="rect">
            <a:avLst/>
          </a:prstGeom>
          <a:solidFill>
            <a:srgbClr val="1DAD0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Každá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příležitost pro výchovu = pro budoucnost</a:t>
            </a:r>
            <a:endParaRPr/>
          </a:p>
        </p:txBody>
      </p:sp>
      <p:cxnSp>
        <p:nvCxnSpPr>
          <p:cNvPr id="110" name="Google Shape;110;p17"/>
          <p:cNvCxnSpPr/>
          <p:nvPr/>
        </p:nvCxnSpPr>
        <p:spPr>
          <a:xfrm>
            <a:off x="4844142" y="7965755"/>
            <a:ext cx="1065246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sp>
        <p:nvSpPr>
          <p:cNvPr id="111" name="Google Shape;111;p17"/>
          <p:cNvSpPr/>
          <p:nvPr/>
        </p:nvSpPr>
        <p:spPr>
          <a:xfrm>
            <a:off x="1343682" y="1862790"/>
            <a:ext cx="22271931" cy="4080385"/>
          </a:xfrm>
          <a:prstGeom prst="rect">
            <a:avLst/>
          </a:prstGeom>
          <a:solidFill>
            <a:srgbClr val="FFFFFF">
              <a:alpha val="49803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2" name="Google Shape;112;p17"/>
          <p:cNvSpPr/>
          <p:nvPr/>
        </p:nvSpPr>
        <p:spPr>
          <a:xfrm>
            <a:off x="10080462" y="6382676"/>
            <a:ext cx="3167087" cy="14040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Systémové myšlení</a:t>
            </a:r>
            <a:endParaRPr/>
          </a:p>
        </p:txBody>
      </p:sp>
      <p:sp>
        <p:nvSpPr>
          <p:cNvPr id="113" name="Google Shape;113;p17"/>
          <p:cNvSpPr/>
          <p:nvPr/>
        </p:nvSpPr>
        <p:spPr>
          <a:xfrm>
            <a:off x="10080462" y="8144754"/>
            <a:ext cx="3167087" cy="14040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Spolupráce, vyjednávání</a:t>
            </a:r>
            <a:endParaRPr/>
          </a:p>
        </p:txBody>
      </p:sp>
      <p:cxnSp>
        <p:nvCxnSpPr>
          <p:cNvPr id="114" name="Google Shape;114;p17"/>
          <p:cNvCxnSpPr/>
          <p:nvPr/>
        </p:nvCxnSpPr>
        <p:spPr>
          <a:xfrm>
            <a:off x="9053655" y="7084716"/>
            <a:ext cx="1065246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cxnSp>
        <p:nvCxnSpPr>
          <p:cNvPr id="115" name="Google Shape;115;p17"/>
          <p:cNvCxnSpPr/>
          <p:nvPr/>
        </p:nvCxnSpPr>
        <p:spPr>
          <a:xfrm>
            <a:off x="9053655" y="8846795"/>
            <a:ext cx="1065246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8"/>
          <p:cNvSpPr txBox="1"/>
          <p:nvPr/>
        </p:nvSpPr>
        <p:spPr>
          <a:xfrm>
            <a:off x="1275584" y="1222300"/>
            <a:ext cx="3965449" cy="56044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"/>
              <a:buNone/>
            </a:pPr>
            <a:r>
              <a:rPr b="1" i="0" lang="en-US" sz="3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Proč o tom mluvíme?</a:t>
            </a:r>
            <a:endParaRPr/>
          </a:p>
        </p:txBody>
      </p:sp>
      <p:sp>
        <p:nvSpPr>
          <p:cNvPr id="121" name="Google Shape;121;p18"/>
          <p:cNvSpPr/>
          <p:nvPr/>
        </p:nvSpPr>
        <p:spPr>
          <a:xfrm>
            <a:off x="1674766" y="2147151"/>
            <a:ext cx="3167086" cy="3167087"/>
          </a:xfrm>
          <a:prstGeom prst="rect">
            <a:avLst/>
          </a:prstGeom>
          <a:solidFill>
            <a:srgbClr val="FA910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Junák je výchovná organizace</a:t>
            </a:r>
            <a:endParaRPr/>
          </a:p>
        </p:txBody>
      </p:sp>
      <p:sp>
        <p:nvSpPr>
          <p:cNvPr id="122" name="Google Shape;122;p18"/>
          <p:cNvSpPr/>
          <p:nvPr/>
        </p:nvSpPr>
        <p:spPr>
          <a:xfrm>
            <a:off x="5877614" y="2147151"/>
            <a:ext cx="3167087" cy="3167087"/>
          </a:xfrm>
          <a:prstGeom prst="rect">
            <a:avLst/>
          </a:prstGeom>
          <a:solidFill>
            <a:srgbClr val="FA910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Výchova = příprava</a:t>
            </a:r>
            <a:endParaRPr/>
          </a:p>
        </p:txBody>
      </p:sp>
      <p:sp>
        <p:nvSpPr>
          <p:cNvPr id="123" name="Google Shape;123;p18"/>
          <p:cNvSpPr/>
          <p:nvPr/>
        </p:nvSpPr>
        <p:spPr>
          <a:xfrm>
            <a:off x="10080462" y="2147151"/>
            <a:ext cx="3167087" cy="1404082"/>
          </a:xfrm>
          <a:prstGeom prst="rect">
            <a:avLst/>
          </a:prstGeom>
          <a:solidFill>
            <a:srgbClr val="F3B80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… na začlenění don společnosti</a:t>
            </a:r>
            <a:endParaRPr/>
          </a:p>
        </p:txBody>
      </p:sp>
      <p:sp>
        <p:nvSpPr>
          <p:cNvPr id="124" name="Google Shape;124;p18"/>
          <p:cNvSpPr/>
          <p:nvPr/>
        </p:nvSpPr>
        <p:spPr>
          <a:xfrm>
            <a:off x="10080462" y="3909230"/>
            <a:ext cx="3167087" cy="1404082"/>
          </a:xfrm>
          <a:prstGeom prst="rect">
            <a:avLst/>
          </a:prstGeom>
          <a:solidFill>
            <a:srgbClr val="F3B80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… na budoucí život</a:t>
            </a:r>
            <a:endParaRPr/>
          </a:p>
        </p:txBody>
      </p:sp>
      <p:cxnSp>
        <p:nvCxnSpPr>
          <p:cNvPr id="125" name="Google Shape;125;p18"/>
          <p:cNvCxnSpPr/>
          <p:nvPr/>
        </p:nvCxnSpPr>
        <p:spPr>
          <a:xfrm>
            <a:off x="3258308" y="5234830"/>
            <a:ext cx="1" cy="1093977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cxnSp>
        <p:nvCxnSpPr>
          <p:cNvPr id="126" name="Google Shape;126;p18"/>
          <p:cNvCxnSpPr/>
          <p:nvPr/>
        </p:nvCxnSpPr>
        <p:spPr>
          <a:xfrm>
            <a:off x="9053655" y="2849192"/>
            <a:ext cx="1065246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cxnSp>
        <p:nvCxnSpPr>
          <p:cNvPr id="127" name="Google Shape;127;p18"/>
          <p:cNvCxnSpPr/>
          <p:nvPr/>
        </p:nvCxnSpPr>
        <p:spPr>
          <a:xfrm>
            <a:off x="9053655" y="4611270"/>
            <a:ext cx="1065246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sp>
        <p:nvSpPr>
          <p:cNvPr id="128" name="Google Shape;128;p18"/>
          <p:cNvSpPr/>
          <p:nvPr/>
        </p:nvSpPr>
        <p:spPr>
          <a:xfrm>
            <a:off x="20168632" y="2147151"/>
            <a:ext cx="3167087" cy="3167087"/>
          </a:xfrm>
          <a:prstGeom prst="rect">
            <a:avLst/>
          </a:prstGeom>
          <a:solidFill>
            <a:srgbClr val="D5D5D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Klimatická změna</a:t>
            </a:r>
            <a:endParaRPr/>
          </a:p>
        </p:txBody>
      </p:sp>
      <p:sp>
        <p:nvSpPr>
          <p:cNvPr id="129" name="Google Shape;129;p18"/>
          <p:cNvSpPr/>
          <p:nvPr/>
        </p:nvSpPr>
        <p:spPr>
          <a:xfrm>
            <a:off x="1674766" y="6382213"/>
            <a:ext cx="3167086" cy="3167086"/>
          </a:xfrm>
          <a:prstGeom prst="rect">
            <a:avLst/>
          </a:prstGeom>
          <a:solidFill>
            <a:srgbClr val="FA910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Skauting je orientovaný </a:t>
            </a:r>
            <a:endParaRPr b="1" i="0" sz="28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na praxi /</a:t>
            </a: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1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zkušenost</a:t>
            </a:r>
            <a:endParaRPr/>
          </a:p>
        </p:txBody>
      </p:sp>
      <p:sp>
        <p:nvSpPr>
          <p:cNvPr id="130" name="Google Shape;130;p18"/>
          <p:cNvSpPr/>
          <p:nvPr/>
        </p:nvSpPr>
        <p:spPr>
          <a:xfrm>
            <a:off x="15870997" y="2147151"/>
            <a:ext cx="3167086" cy="1404082"/>
          </a:xfrm>
          <a:prstGeom prst="rect">
            <a:avLst/>
          </a:prstGeom>
          <a:solidFill>
            <a:srgbClr val="D5D5D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Potřeba dekarbonizace</a:t>
            </a:r>
            <a:endParaRPr/>
          </a:p>
        </p:txBody>
      </p:sp>
      <p:sp>
        <p:nvSpPr>
          <p:cNvPr id="131" name="Google Shape;131;p18"/>
          <p:cNvSpPr/>
          <p:nvPr/>
        </p:nvSpPr>
        <p:spPr>
          <a:xfrm>
            <a:off x="15870997" y="3909230"/>
            <a:ext cx="3167086" cy="1404082"/>
          </a:xfrm>
          <a:prstGeom prst="rect">
            <a:avLst/>
          </a:prstGeom>
          <a:solidFill>
            <a:srgbClr val="D5D5D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Celospolečenská změna</a:t>
            </a:r>
            <a:endParaRPr/>
          </a:p>
        </p:txBody>
      </p:sp>
      <p:cxnSp>
        <p:nvCxnSpPr>
          <p:cNvPr id="132" name="Google Shape;132;p18"/>
          <p:cNvCxnSpPr/>
          <p:nvPr/>
        </p:nvCxnSpPr>
        <p:spPr>
          <a:xfrm flipH="1">
            <a:off x="18951717" y="2849192"/>
            <a:ext cx="1232767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cxnSp>
        <p:nvCxnSpPr>
          <p:cNvPr id="133" name="Google Shape;133;p18"/>
          <p:cNvCxnSpPr/>
          <p:nvPr/>
        </p:nvCxnSpPr>
        <p:spPr>
          <a:xfrm flipH="1">
            <a:off x="18951717" y="4611270"/>
            <a:ext cx="1232767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cxnSp>
        <p:nvCxnSpPr>
          <p:cNvPr id="134" name="Google Shape;134;p18"/>
          <p:cNvCxnSpPr/>
          <p:nvPr/>
        </p:nvCxnSpPr>
        <p:spPr>
          <a:xfrm>
            <a:off x="4906717" y="3730694"/>
            <a:ext cx="1065246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sp>
        <p:nvSpPr>
          <p:cNvPr id="135" name="Google Shape;135;p18"/>
          <p:cNvSpPr/>
          <p:nvPr/>
        </p:nvSpPr>
        <p:spPr>
          <a:xfrm>
            <a:off x="5815040" y="6382213"/>
            <a:ext cx="3167086" cy="3167086"/>
          </a:xfrm>
          <a:prstGeom prst="rect">
            <a:avLst/>
          </a:prstGeom>
          <a:solidFill>
            <a:srgbClr val="1DAD0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Každá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příležitost pro výchovu = pro budoucnost</a:t>
            </a:r>
            <a:endParaRPr/>
          </a:p>
        </p:txBody>
      </p:sp>
      <p:cxnSp>
        <p:nvCxnSpPr>
          <p:cNvPr id="136" name="Google Shape;136;p18"/>
          <p:cNvCxnSpPr/>
          <p:nvPr/>
        </p:nvCxnSpPr>
        <p:spPr>
          <a:xfrm>
            <a:off x="4844142" y="7965755"/>
            <a:ext cx="1065246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sp>
        <p:nvSpPr>
          <p:cNvPr id="137" name="Google Shape;137;p18"/>
          <p:cNvSpPr/>
          <p:nvPr/>
        </p:nvSpPr>
        <p:spPr>
          <a:xfrm>
            <a:off x="1343682" y="1862790"/>
            <a:ext cx="22271931" cy="4080385"/>
          </a:xfrm>
          <a:prstGeom prst="rect">
            <a:avLst/>
          </a:prstGeom>
          <a:solidFill>
            <a:srgbClr val="FFFFFF">
              <a:alpha val="49803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8" name="Google Shape;138;p18"/>
          <p:cNvSpPr/>
          <p:nvPr/>
        </p:nvSpPr>
        <p:spPr>
          <a:xfrm>
            <a:off x="10080462" y="6382675"/>
            <a:ext cx="3167087" cy="14040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Systémové myšlení</a:t>
            </a:r>
            <a:endParaRPr/>
          </a:p>
        </p:txBody>
      </p:sp>
      <p:sp>
        <p:nvSpPr>
          <p:cNvPr id="139" name="Google Shape;139;p18"/>
          <p:cNvSpPr/>
          <p:nvPr/>
        </p:nvSpPr>
        <p:spPr>
          <a:xfrm>
            <a:off x="10080462" y="8144754"/>
            <a:ext cx="3167087" cy="14040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Spolupráce, vyjednávání</a:t>
            </a:r>
            <a:endParaRPr/>
          </a:p>
        </p:txBody>
      </p:sp>
      <p:cxnSp>
        <p:nvCxnSpPr>
          <p:cNvPr id="140" name="Google Shape;140;p18"/>
          <p:cNvCxnSpPr/>
          <p:nvPr/>
        </p:nvCxnSpPr>
        <p:spPr>
          <a:xfrm>
            <a:off x="9053655" y="7084716"/>
            <a:ext cx="1065246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cxnSp>
        <p:nvCxnSpPr>
          <p:cNvPr id="141" name="Google Shape;141;p18"/>
          <p:cNvCxnSpPr/>
          <p:nvPr/>
        </p:nvCxnSpPr>
        <p:spPr>
          <a:xfrm>
            <a:off x="9053655" y="8846794"/>
            <a:ext cx="1065246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cxnSp>
        <p:nvCxnSpPr>
          <p:cNvPr id="142" name="Google Shape;142;p18"/>
          <p:cNvCxnSpPr/>
          <p:nvPr/>
        </p:nvCxnSpPr>
        <p:spPr>
          <a:xfrm>
            <a:off x="8998671" y="7965755"/>
            <a:ext cx="6961953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sp>
        <p:nvSpPr>
          <p:cNvPr id="143" name="Google Shape;143;p18"/>
          <p:cNvSpPr/>
          <p:nvPr/>
        </p:nvSpPr>
        <p:spPr>
          <a:xfrm>
            <a:off x="15977169" y="6382213"/>
            <a:ext cx="3167087" cy="3167086"/>
          </a:xfrm>
          <a:prstGeom prst="rect">
            <a:avLst/>
          </a:prstGeom>
          <a:solidFill>
            <a:srgbClr val="1DAD0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Stavba klubovny (život střediska)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=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příležitost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 učení se</a:t>
            </a:r>
            <a:endParaRPr/>
          </a:p>
        </p:txBody>
      </p:sp>
      <p:sp>
        <p:nvSpPr>
          <p:cNvPr id="144" name="Google Shape;144;p18"/>
          <p:cNvSpPr/>
          <p:nvPr/>
        </p:nvSpPr>
        <p:spPr>
          <a:xfrm>
            <a:off x="20187608" y="6382213"/>
            <a:ext cx="3167086" cy="14040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Ukázkový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proces</a:t>
            </a:r>
            <a:endParaRPr/>
          </a:p>
        </p:txBody>
      </p:sp>
      <p:sp>
        <p:nvSpPr>
          <p:cNvPr id="145" name="Google Shape;145;p18"/>
          <p:cNvSpPr/>
          <p:nvPr/>
        </p:nvSpPr>
        <p:spPr>
          <a:xfrm>
            <a:off x="20187608" y="8144292"/>
            <a:ext cx="3167086" cy="14040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Zapojení dětí do plánování</a:t>
            </a:r>
            <a:endParaRPr/>
          </a:p>
        </p:txBody>
      </p:sp>
      <p:cxnSp>
        <p:nvCxnSpPr>
          <p:cNvPr id="146" name="Google Shape;146;p18"/>
          <p:cNvCxnSpPr/>
          <p:nvPr/>
        </p:nvCxnSpPr>
        <p:spPr>
          <a:xfrm>
            <a:off x="19160801" y="7084253"/>
            <a:ext cx="1065246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cxnSp>
        <p:nvCxnSpPr>
          <p:cNvPr id="147" name="Google Shape;147;p18"/>
          <p:cNvCxnSpPr/>
          <p:nvPr/>
        </p:nvCxnSpPr>
        <p:spPr>
          <a:xfrm>
            <a:off x="19160801" y="8846332"/>
            <a:ext cx="1065246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9"/>
          <p:cNvSpPr txBox="1"/>
          <p:nvPr/>
        </p:nvSpPr>
        <p:spPr>
          <a:xfrm>
            <a:off x="1275584" y="1222300"/>
            <a:ext cx="3965449" cy="56044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"/>
              <a:buNone/>
            </a:pPr>
            <a:r>
              <a:rPr b="1" i="0" lang="en-US" sz="3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Proč o tom mluvíme?</a:t>
            </a:r>
            <a:endParaRPr/>
          </a:p>
        </p:txBody>
      </p:sp>
      <p:sp>
        <p:nvSpPr>
          <p:cNvPr id="153" name="Google Shape;153;p19"/>
          <p:cNvSpPr/>
          <p:nvPr/>
        </p:nvSpPr>
        <p:spPr>
          <a:xfrm>
            <a:off x="1674766" y="2147151"/>
            <a:ext cx="3167086" cy="3167087"/>
          </a:xfrm>
          <a:prstGeom prst="rect">
            <a:avLst/>
          </a:prstGeom>
          <a:solidFill>
            <a:srgbClr val="FA910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Junák je výchovná organizace</a:t>
            </a:r>
            <a:endParaRPr/>
          </a:p>
        </p:txBody>
      </p:sp>
      <p:sp>
        <p:nvSpPr>
          <p:cNvPr id="154" name="Google Shape;154;p19"/>
          <p:cNvSpPr/>
          <p:nvPr/>
        </p:nvSpPr>
        <p:spPr>
          <a:xfrm>
            <a:off x="5877614" y="2147151"/>
            <a:ext cx="3167087" cy="3167087"/>
          </a:xfrm>
          <a:prstGeom prst="rect">
            <a:avLst/>
          </a:prstGeom>
          <a:solidFill>
            <a:srgbClr val="FA910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Výchova = příprava</a:t>
            </a:r>
            <a:endParaRPr/>
          </a:p>
        </p:txBody>
      </p:sp>
      <p:sp>
        <p:nvSpPr>
          <p:cNvPr id="155" name="Google Shape;155;p19"/>
          <p:cNvSpPr/>
          <p:nvPr/>
        </p:nvSpPr>
        <p:spPr>
          <a:xfrm>
            <a:off x="10080462" y="2147151"/>
            <a:ext cx="3167087" cy="1404082"/>
          </a:xfrm>
          <a:prstGeom prst="rect">
            <a:avLst/>
          </a:prstGeom>
          <a:solidFill>
            <a:srgbClr val="F3B80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… na začlenění don společnosti</a:t>
            </a:r>
            <a:endParaRPr/>
          </a:p>
        </p:txBody>
      </p:sp>
      <p:sp>
        <p:nvSpPr>
          <p:cNvPr id="156" name="Google Shape;156;p19"/>
          <p:cNvSpPr/>
          <p:nvPr/>
        </p:nvSpPr>
        <p:spPr>
          <a:xfrm>
            <a:off x="10080462" y="3909230"/>
            <a:ext cx="3167087" cy="1404082"/>
          </a:xfrm>
          <a:prstGeom prst="rect">
            <a:avLst/>
          </a:prstGeom>
          <a:solidFill>
            <a:srgbClr val="F3B80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… na budoucí život</a:t>
            </a:r>
            <a:endParaRPr/>
          </a:p>
        </p:txBody>
      </p:sp>
      <p:cxnSp>
        <p:nvCxnSpPr>
          <p:cNvPr id="157" name="Google Shape;157;p19"/>
          <p:cNvCxnSpPr/>
          <p:nvPr/>
        </p:nvCxnSpPr>
        <p:spPr>
          <a:xfrm>
            <a:off x="3258308" y="5234830"/>
            <a:ext cx="1" cy="1093977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cxnSp>
        <p:nvCxnSpPr>
          <p:cNvPr id="158" name="Google Shape;158;p19"/>
          <p:cNvCxnSpPr/>
          <p:nvPr/>
        </p:nvCxnSpPr>
        <p:spPr>
          <a:xfrm>
            <a:off x="9053655" y="2849192"/>
            <a:ext cx="1065246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cxnSp>
        <p:nvCxnSpPr>
          <p:cNvPr id="159" name="Google Shape;159;p19"/>
          <p:cNvCxnSpPr/>
          <p:nvPr/>
        </p:nvCxnSpPr>
        <p:spPr>
          <a:xfrm>
            <a:off x="9053655" y="4611270"/>
            <a:ext cx="1065246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sp>
        <p:nvSpPr>
          <p:cNvPr id="160" name="Google Shape;160;p19"/>
          <p:cNvSpPr/>
          <p:nvPr/>
        </p:nvSpPr>
        <p:spPr>
          <a:xfrm>
            <a:off x="20168632" y="2147151"/>
            <a:ext cx="3167087" cy="3167087"/>
          </a:xfrm>
          <a:prstGeom prst="rect">
            <a:avLst/>
          </a:prstGeom>
          <a:solidFill>
            <a:srgbClr val="D5D5D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Klimatická změna</a:t>
            </a:r>
            <a:endParaRPr/>
          </a:p>
        </p:txBody>
      </p:sp>
      <p:sp>
        <p:nvSpPr>
          <p:cNvPr id="161" name="Google Shape;161;p19"/>
          <p:cNvSpPr/>
          <p:nvPr/>
        </p:nvSpPr>
        <p:spPr>
          <a:xfrm>
            <a:off x="1674766" y="6382213"/>
            <a:ext cx="3167086" cy="3167086"/>
          </a:xfrm>
          <a:prstGeom prst="rect">
            <a:avLst/>
          </a:prstGeom>
          <a:solidFill>
            <a:srgbClr val="FA910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Skauting je orientovaný </a:t>
            </a:r>
            <a:endParaRPr b="1" i="0" sz="28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na praxi /</a:t>
            </a: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1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zkušenost</a:t>
            </a:r>
            <a:endParaRPr/>
          </a:p>
        </p:txBody>
      </p:sp>
      <p:sp>
        <p:nvSpPr>
          <p:cNvPr id="162" name="Google Shape;162;p19"/>
          <p:cNvSpPr/>
          <p:nvPr/>
        </p:nvSpPr>
        <p:spPr>
          <a:xfrm>
            <a:off x="15870997" y="2147151"/>
            <a:ext cx="3167086" cy="1404082"/>
          </a:xfrm>
          <a:prstGeom prst="rect">
            <a:avLst/>
          </a:prstGeom>
          <a:solidFill>
            <a:srgbClr val="D5D5D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Potřeba dekarbonizace</a:t>
            </a:r>
            <a:endParaRPr/>
          </a:p>
        </p:txBody>
      </p:sp>
      <p:sp>
        <p:nvSpPr>
          <p:cNvPr id="163" name="Google Shape;163;p19"/>
          <p:cNvSpPr/>
          <p:nvPr/>
        </p:nvSpPr>
        <p:spPr>
          <a:xfrm>
            <a:off x="15870997" y="3909230"/>
            <a:ext cx="3167086" cy="1404082"/>
          </a:xfrm>
          <a:prstGeom prst="rect">
            <a:avLst/>
          </a:prstGeom>
          <a:solidFill>
            <a:srgbClr val="D5D5D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Celospolečenská změna</a:t>
            </a:r>
            <a:endParaRPr/>
          </a:p>
        </p:txBody>
      </p:sp>
      <p:cxnSp>
        <p:nvCxnSpPr>
          <p:cNvPr id="164" name="Google Shape;164;p19"/>
          <p:cNvCxnSpPr/>
          <p:nvPr/>
        </p:nvCxnSpPr>
        <p:spPr>
          <a:xfrm flipH="1">
            <a:off x="18951717" y="2849192"/>
            <a:ext cx="1232767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cxnSp>
        <p:nvCxnSpPr>
          <p:cNvPr id="165" name="Google Shape;165;p19"/>
          <p:cNvCxnSpPr/>
          <p:nvPr/>
        </p:nvCxnSpPr>
        <p:spPr>
          <a:xfrm flipH="1">
            <a:off x="18951717" y="4611270"/>
            <a:ext cx="1232767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cxnSp>
        <p:nvCxnSpPr>
          <p:cNvPr id="166" name="Google Shape;166;p19"/>
          <p:cNvCxnSpPr/>
          <p:nvPr/>
        </p:nvCxnSpPr>
        <p:spPr>
          <a:xfrm>
            <a:off x="4906717" y="3730694"/>
            <a:ext cx="1065246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sp>
        <p:nvSpPr>
          <p:cNvPr id="167" name="Google Shape;167;p19"/>
          <p:cNvSpPr/>
          <p:nvPr/>
        </p:nvSpPr>
        <p:spPr>
          <a:xfrm>
            <a:off x="5815040" y="6382213"/>
            <a:ext cx="3167086" cy="3167086"/>
          </a:xfrm>
          <a:prstGeom prst="rect">
            <a:avLst/>
          </a:prstGeom>
          <a:solidFill>
            <a:srgbClr val="1DAD0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Každá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příležitost pro výchovu = pro budoucnost</a:t>
            </a:r>
            <a:endParaRPr/>
          </a:p>
        </p:txBody>
      </p:sp>
      <p:cxnSp>
        <p:nvCxnSpPr>
          <p:cNvPr id="168" name="Google Shape;168;p19"/>
          <p:cNvCxnSpPr/>
          <p:nvPr/>
        </p:nvCxnSpPr>
        <p:spPr>
          <a:xfrm>
            <a:off x="4844142" y="7965755"/>
            <a:ext cx="1065246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sp>
        <p:nvSpPr>
          <p:cNvPr id="169" name="Google Shape;169;p19"/>
          <p:cNvSpPr/>
          <p:nvPr/>
        </p:nvSpPr>
        <p:spPr>
          <a:xfrm>
            <a:off x="1343682" y="1862790"/>
            <a:ext cx="22271931" cy="4080385"/>
          </a:xfrm>
          <a:prstGeom prst="rect">
            <a:avLst/>
          </a:prstGeom>
          <a:solidFill>
            <a:srgbClr val="FFFFFF">
              <a:alpha val="49803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0" name="Google Shape;170;p19"/>
          <p:cNvSpPr/>
          <p:nvPr/>
        </p:nvSpPr>
        <p:spPr>
          <a:xfrm>
            <a:off x="10080462" y="6382675"/>
            <a:ext cx="3167087" cy="14040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Systémové myšlení</a:t>
            </a:r>
            <a:endParaRPr/>
          </a:p>
        </p:txBody>
      </p:sp>
      <p:sp>
        <p:nvSpPr>
          <p:cNvPr id="171" name="Google Shape;171;p19"/>
          <p:cNvSpPr/>
          <p:nvPr/>
        </p:nvSpPr>
        <p:spPr>
          <a:xfrm>
            <a:off x="10080462" y="8144754"/>
            <a:ext cx="3167087" cy="14040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Spolupráce, vyjednávání</a:t>
            </a:r>
            <a:endParaRPr/>
          </a:p>
        </p:txBody>
      </p:sp>
      <p:cxnSp>
        <p:nvCxnSpPr>
          <p:cNvPr id="172" name="Google Shape;172;p19"/>
          <p:cNvCxnSpPr/>
          <p:nvPr/>
        </p:nvCxnSpPr>
        <p:spPr>
          <a:xfrm>
            <a:off x="9053655" y="7084716"/>
            <a:ext cx="1065246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cxnSp>
        <p:nvCxnSpPr>
          <p:cNvPr id="173" name="Google Shape;173;p19"/>
          <p:cNvCxnSpPr/>
          <p:nvPr/>
        </p:nvCxnSpPr>
        <p:spPr>
          <a:xfrm>
            <a:off x="9053655" y="8846794"/>
            <a:ext cx="1065246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cxnSp>
        <p:nvCxnSpPr>
          <p:cNvPr id="174" name="Google Shape;174;p19"/>
          <p:cNvCxnSpPr/>
          <p:nvPr/>
        </p:nvCxnSpPr>
        <p:spPr>
          <a:xfrm>
            <a:off x="8998671" y="7965755"/>
            <a:ext cx="6961952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sp>
        <p:nvSpPr>
          <p:cNvPr id="175" name="Google Shape;175;p19"/>
          <p:cNvSpPr/>
          <p:nvPr/>
        </p:nvSpPr>
        <p:spPr>
          <a:xfrm>
            <a:off x="15977168" y="6382213"/>
            <a:ext cx="3167087" cy="3167086"/>
          </a:xfrm>
          <a:prstGeom prst="rect">
            <a:avLst/>
          </a:prstGeom>
          <a:solidFill>
            <a:srgbClr val="1DAD0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Stavba klubovny (život střediska)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=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příležitost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 učení se</a:t>
            </a:r>
            <a:endParaRPr/>
          </a:p>
        </p:txBody>
      </p:sp>
      <p:sp>
        <p:nvSpPr>
          <p:cNvPr id="176" name="Google Shape;176;p19"/>
          <p:cNvSpPr/>
          <p:nvPr/>
        </p:nvSpPr>
        <p:spPr>
          <a:xfrm>
            <a:off x="20187608" y="6382213"/>
            <a:ext cx="3167086" cy="14040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Ukázkový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proces</a:t>
            </a:r>
            <a:endParaRPr/>
          </a:p>
        </p:txBody>
      </p:sp>
      <p:sp>
        <p:nvSpPr>
          <p:cNvPr id="177" name="Google Shape;177;p19"/>
          <p:cNvSpPr/>
          <p:nvPr/>
        </p:nvSpPr>
        <p:spPr>
          <a:xfrm>
            <a:off x="20187608" y="8144292"/>
            <a:ext cx="3167086" cy="14040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Zapojení dětí do plánování</a:t>
            </a:r>
            <a:endParaRPr/>
          </a:p>
        </p:txBody>
      </p:sp>
      <p:cxnSp>
        <p:nvCxnSpPr>
          <p:cNvPr id="178" name="Google Shape;178;p19"/>
          <p:cNvCxnSpPr/>
          <p:nvPr/>
        </p:nvCxnSpPr>
        <p:spPr>
          <a:xfrm>
            <a:off x="19160800" y="7084253"/>
            <a:ext cx="1065246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cxnSp>
        <p:nvCxnSpPr>
          <p:cNvPr id="179" name="Google Shape;179;p19"/>
          <p:cNvCxnSpPr/>
          <p:nvPr/>
        </p:nvCxnSpPr>
        <p:spPr>
          <a:xfrm>
            <a:off x="19160800" y="8846332"/>
            <a:ext cx="1065246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sp>
        <p:nvSpPr>
          <p:cNvPr id="180" name="Google Shape;180;p19"/>
          <p:cNvSpPr/>
          <p:nvPr/>
        </p:nvSpPr>
        <p:spPr>
          <a:xfrm>
            <a:off x="1343682" y="5925563"/>
            <a:ext cx="14138099" cy="4080386"/>
          </a:xfrm>
          <a:prstGeom prst="rect">
            <a:avLst/>
          </a:prstGeom>
          <a:solidFill>
            <a:srgbClr val="FFFFFF">
              <a:alpha val="49803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81" name="Google Shape;181;p19"/>
          <p:cNvCxnSpPr/>
          <p:nvPr/>
        </p:nvCxnSpPr>
        <p:spPr>
          <a:xfrm>
            <a:off x="17560711" y="9571343"/>
            <a:ext cx="1" cy="1093977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  <p:sp>
        <p:nvSpPr>
          <p:cNvPr id="182" name="Google Shape;182;p19"/>
          <p:cNvSpPr/>
          <p:nvPr/>
        </p:nvSpPr>
        <p:spPr>
          <a:xfrm>
            <a:off x="15977168" y="10617274"/>
            <a:ext cx="3167087" cy="1404082"/>
          </a:xfrm>
          <a:prstGeom prst="rect">
            <a:avLst/>
          </a:prstGeom>
          <a:solidFill>
            <a:srgbClr val="B41600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Akce =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největší efekt</a:t>
            </a:r>
            <a:endParaRPr/>
          </a:p>
        </p:txBody>
      </p:sp>
      <p:sp>
        <p:nvSpPr>
          <p:cNvPr id="183" name="Google Shape;183;p19"/>
          <p:cNvSpPr/>
          <p:nvPr/>
        </p:nvSpPr>
        <p:spPr>
          <a:xfrm>
            <a:off x="20172427" y="10617274"/>
            <a:ext cx="3167086" cy="1404082"/>
          </a:xfrm>
          <a:prstGeom prst="rect">
            <a:avLst/>
          </a:prstGeom>
          <a:solidFill>
            <a:srgbClr val="B41600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chemeClr val="accent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Locus of Control</a:t>
            </a:r>
            <a:endParaRPr/>
          </a:p>
        </p:txBody>
      </p:sp>
      <p:cxnSp>
        <p:nvCxnSpPr>
          <p:cNvPr id="184" name="Google Shape;184;p19"/>
          <p:cNvCxnSpPr/>
          <p:nvPr/>
        </p:nvCxnSpPr>
        <p:spPr>
          <a:xfrm>
            <a:off x="19145620" y="11319314"/>
            <a:ext cx="1065246" cy="1"/>
          </a:xfrm>
          <a:prstGeom prst="straightConnector1">
            <a:avLst/>
          </a:prstGeom>
          <a:noFill/>
          <a:ln cap="flat" cmpd="sng" w="101600">
            <a:solidFill>
              <a:srgbClr val="929292"/>
            </a:solidFill>
            <a:prstDash val="solid"/>
            <a:miter lim="400000"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kica vnitroblok - page 1.png" id="189" name="Google Shape;189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48500" y="-1"/>
            <a:ext cx="10287000" cy="13716001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20"/>
          <p:cNvSpPr/>
          <p:nvPr/>
        </p:nvSpPr>
        <p:spPr>
          <a:xfrm>
            <a:off x="12132588" y="934893"/>
            <a:ext cx="1167367" cy="1183888"/>
          </a:xfrm>
          <a:prstGeom prst="ellipse">
            <a:avLst/>
          </a:prstGeom>
          <a:solidFill>
            <a:srgbClr val="F3B802">
              <a:alpha val="29803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1" name="Google Shape;191;p20"/>
          <p:cNvSpPr/>
          <p:nvPr/>
        </p:nvSpPr>
        <p:spPr>
          <a:xfrm>
            <a:off x="7219577" y="515927"/>
            <a:ext cx="2756077" cy="12940338"/>
          </a:xfrm>
          <a:custGeom>
            <a:rect b="b" l="l" r="r" t="t"/>
            <a:pathLst>
              <a:path extrusionOk="0" h="21600" w="21600">
                <a:moveTo>
                  <a:pt x="1213" y="0"/>
                </a:moveTo>
                <a:lnTo>
                  <a:pt x="21600" y="5721"/>
                </a:lnTo>
                <a:lnTo>
                  <a:pt x="21541" y="15492"/>
                </a:lnTo>
                <a:lnTo>
                  <a:pt x="14397" y="17588"/>
                </a:lnTo>
                <a:lnTo>
                  <a:pt x="8872" y="17649"/>
                </a:lnTo>
                <a:lnTo>
                  <a:pt x="8775" y="19556"/>
                </a:lnTo>
                <a:lnTo>
                  <a:pt x="0" y="21600"/>
                </a:lnTo>
                <a:lnTo>
                  <a:pt x="1213" y="0"/>
                </a:lnTo>
                <a:close/>
              </a:path>
            </a:pathLst>
          </a:custGeom>
          <a:solidFill>
            <a:srgbClr val="D5D5D5">
              <a:alpha val="53725"/>
            </a:srgbClr>
          </a:solid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"/>
              <a:buNone/>
            </a:pPr>
            <a:r>
              <a:t/>
            </a:r>
            <a:endParaRPr b="1" i="0" sz="30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2" name="Google Shape;192;p20"/>
          <p:cNvSpPr/>
          <p:nvPr/>
        </p:nvSpPr>
        <p:spPr>
          <a:xfrm>
            <a:off x="7542612" y="515238"/>
            <a:ext cx="2590123" cy="3430930"/>
          </a:xfrm>
          <a:custGeom>
            <a:rect b="b" l="l" r="r" t="t"/>
            <a:pathLst>
              <a:path extrusionOk="0" h="21600" w="21600">
                <a:moveTo>
                  <a:pt x="4305" y="0"/>
                </a:moveTo>
                <a:lnTo>
                  <a:pt x="21600" y="21365"/>
                </a:lnTo>
                <a:lnTo>
                  <a:pt x="20197" y="21600"/>
                </a:lnTo>
                <a:lnTo>
                  <a:pt x="6008" y="6124"/>
                </a:lnTo>
                <a:lnTo>
                  <a:pt x="6095" y="4907"/>
                </a:lnTo>
                <a:lnTo>
                  <a:pt x="5331" y="4110"/>
                </a:lnTo>
                <a:lnTo>
                  <a:pt x="3692" y="4131"/>
                </a:lnTo>
                <a:lnTo>
                  <a:pt x="0" y="152"/>
                </a:lnTo>
                <a:lnTo>
                  <a:pt x="4305" y="0"/>
                </a:lnTo>
                <a:close/>
              </a:path>
            </a:pathLst>
          </a:custGeom>
          <a:solidFill>
            <a:srgbClr val="000000">
              <a:alpha val="30196"/>
            </a:srgbClr>
          </a:solid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3" name="Google Shape;193;p20"/>
          <p:cNvSpPr/>
          <p:nvPr/>
        </p:nvSpPr>
        <p:spPr>
          <a:xfrm>
            <a:off x="789703" y="1459144"/>
            <a:ext cx="5529591" cy="1105390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3200"/>
              <a:buFont typeface="Verdana"/>
              <a:buNone/>
            </a:pPr>
            <a:r>
              <a:rPr b="1" i="0" lang="en-US" sz="3200" u="none" cap="none" strike="noStrike">
                <a:solidFill>
                  <a:srgbClr val="222222"/>
                </a:solidFill>
                <a:latin typeface="Verdana"/>
                <a:ea typeface="Verdana"/>
                <a:cs typeface="Verdana"/>
                <a:sym typeface="Verdana"/>
              </a:rPr>
              <a:t>CO TO ZNAMENÁ PRAKTICKY?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22222"/>
              </a:buClr>
              <a:buSzPts val="3200"/>
              <a:buFont typeface="Verdana"/>
              <a:buNone/>
            </a:pPr>
            <a:r>
              <a:t/>
            </a:r>
            <a:endParaRPr b="1" i="0" sz="3200" u="none" cap="none" strike="noStrike">
              <a:solidFill>
                <a:srgbClr val="222222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77812" lvl="0" marL="277812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22222"/>
              </a:buClr>
              <a:buSzPts val="3250"/>
              <a:buFont typeface="Verdana"/>
              <a:buChar char="•"/>
            </a:pPr>
            <a:r>
              <a:rPr b="0" i="0" lang="en-US" sz="2600" u="none" cap="none" strike="noStrike">
                <a:solidFill>
                  <a:srgbClr val="222222"/>
                </a:solidFill>
                <a:latin typeface="Verdana"/>
                <a:ea typeface="Verdana"/>
                <a:cs typeface="Verdana"/>
                <a:sym typeface="Verdana"/>
              </a:rPr>
              <a:t>Zapojme děti do analýz</a:t>
            </a:r>
            <a:endParaRPr/>
          </a:p>
          <a:p>
            <a:pPr indent="-277812" lvl="0" marL="277812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22222"/>
              </a:buClr>
              <a:buSzPts val="3250"/>
              <a:buFont typeface="Verdana"/>
              <a:buChar char="•"/>
            </a:pPr>
            <a:r>
              <a:rPr b="0" i="0" lang="en-US" sz="2600" u="none" cap="none" strike="noStrike">
                <a:solidFill>
                  <a:srgbClr val="222222"/>
                </a:solidFill>
                <a:latin typeface="Verdana"/>
                <a:ea typeface="Verdana"/>
                <a:cs typeface="Verdana"/>
                <a:sym typeface="Verdana"/>
              </a:rPr>
              <a:t>Zapojme děti do plánování</a:t>
            </a:r>
            <a:endParaRPr/>
          </a:p>
          <a:p>
            <a:pPr indent="-277812" lvl="0" marL="277812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22222"/>
              </a:buClr>
              <a:buSzPts val="3250"/>
              <a:buFont typeface="Verdana"/>
              <a:buChar char="•"/>
            </a:pPr>
            <a:r>
              <a:rPr b="0" i="0" lang="en-US" sz="2600" u="none" cap="none" strike="noStrike">
                <a:solidFill>
                  <a:srgbClr val="222222"/>
                </a:solidFill>
                <a:latin typeface="Verdana"/>
                <a:ea typeface="Verdana"/>
                <a:cs typeface="Verdana"/>
                <a:sym typeface="Verdana"/>
              </a:rPr>
              <a:t>Diskutujme řešení s dětmi, vysvětlujme jim zvolená řešení</a:t>
            </a:r>
            <a:endParaRPr/>
          </a:p>
          <a:p>
            <a:pPr indent="-71436" lvl="0" marL="277812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22222"/>
              </a:buClr>
              <a:buSzPts val="3250"/>
              <a:buFont typeface="Verdana"/>
              <a:buNone/>
            </a:pPr>
            <a:r>
              <a:t/>
            </a:r>
            <a:endParaRPr b="0" i="0" sz="2600" u="none" cap="none" strike="noStrike">
              <a:solidFill>
                <a:srgbClr val="222222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77812" lvl="0" marL="277812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22222"/>
              </a:buClr>
              <a:buSzPts val="3250"/>
              <a:buFont typeface="Verdana"/>
              <a:buChar char="•"/>
            </a:pPr>
            <a:r>
              <a:rPr b="0" i="0" lang="en-US" sz="2600" u="none" cap="none" strike="noStrike">
                <a:solidFill>
                  <a:srgbClr val="222222"/>
                </a:solidFill>
                <a:latin typeface="Verdana"/>
                <a:ea typeface="Verdana"/>
                <a:cs typeface="Verdana"/>
                <a:sym typeface="Verdana"/>
              </a:rPr>
              <a:t>Najděme dětem roli (subprojekt) - např. Klimaticky-adaptační opatření</a:t>
            </a:r>
            <a:endParaRPr/>
          </a:p>
          <a:p>
            <a:pPr indent="-277812" lvl="0" marL="277812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22222"/>
              </a:buClr>
              <a:buSzPts val="3250"/>
              <a:buFont typeface="Verdana"/>
              <a:buChar char="•"/>
            </a:pPr>
            <a:r>
              <a:rPr b="0" i="0" lang="en-US" sz="2600" u="none" cap="none" strike="noStrike">
                <a:solidFill>
                  <a:srgbClr val="222222"/>
                </a:solidFill>
                <a:latin typeface="Verdana"/>
                <a:ea typeface="Verdana"/>
                <a:cs typeface="Verdana"/>
                <a:sym typeface="Verdana"/>
              </a:rPr>
              <a:t>Nechme je účastnit se všech procesů včetně vyjednávání s obcí </a:t>
            </a:r>
            <a:endParaRPr/>
          </a:p>
          <a:p>
            <a:pPr indent="-71436" lvl="0" marL="277812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22222"/>
              </a:buClr>
              <a:buSzPts val="3250"/>
              <a:buFont typeface="Verdana"/>
              <a:buNone/>
            </a:pPr>
            <a:r>
              <a:t/>
            </a:r>
            <a:endParaRPr b="0" i="0" sz="2600" u="none" cap="none" strike="noStrike">
              <a:solidFill>
                <a:srgbClr val="222222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77812" lvl="0" marL="277812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22222"/>
              </a:buClr>
              <a:buSzPts val="3250"/>
              <a:buFont typeface="Verdana"/>
              <a:buChar char="•"/>
            </a:pPr>
            <a:r>
              <a:rPr b="0" i="0" lang="en-US" sz="2600" u="none" cap="none" strike="noStrike">
                <a:solidFill>
                  <a:srgbClr val="222222"/>
                </a:solidFill>
                <a:latin typeface="Verdana"/>
                <a:ea typeface="Verdana"/>
                <a:cs typeface="Verdana"/>
                <a:sym typeface="Verdana"/>
              </a:rPr>
              <a:t>Zařiďme ať něco viditelného má “podpis” dětí</a:t>
            </a:r>
            <a:endParaRPr/>
          </a:p>
          <a:p>
            <a:pPr indent="-277812" lvl="0" marL="277812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22222"/>
              </a:buClr>
              <a:buSzPts val="3250"/>
              <a:buFont typeface="Verdana"/>
              <a:buChar char="•"/>
            </a:pPr>
            <a:r>
              <a:rPr b="0" i="0" lang="en-US" sz="2600" u="none" cap="none" strike="noStrike">
                <a:solidFill>
                  <a:srgbClr val="222222"/>
                </a:solidFill>
                <a:latin typeface="Verdana"/>
                <a:ea typeface="Verdana"/>
                <a:cs typeface="Verdana"/>
                <a:sym typeface="Verdana"/>
              </a:rPr>
              <a:t>Tvořme “DOBROU PRAXI” pro ostatní střediska (i v otázce procesů nejen technických řešení)</a:t>
            </a:r>
            <a:endParaRPr/>
          </a:p>
        </p:txBody>
      </p:sp>
      <p:sp>
        <p:nvSpPr>
          <p:cNvPr id="194" name="Google Shape;194;p20"/>
          <p:cNvSpPr/>
          <p:nvPr/>
        </p:nvSpPr>
        <p:spPr>
          <a:xfrm>
            <a:off x="14419074" y="220351"/>
            <a:ext cx="2745452" cy="13093976"/>
          </a:xfrm>
          <a:custGeom>
            <a:rect b="b" l="l" r="r" t="t"/>
            <a:pathLst>
              <a:path extrusionOk="0" h="21600" w="21600">
                <a:moveTo>
                  <a:pt x="43" y="6036"/>
                </a:moveTo>
                <a:lnTo>
                  <a:pt x="21600" y="0"/>
                </a:lnTo>
                <a:lnTo>
                  <a:pt x="20817" y="21600"/>
                </a:lnTo>
                <a:lnTo>
                  <a:pt x="6227" y="17649"/>
                </a:lnTo>
                <a:lnTo>
                  <a:pt x="6343" y="13218"/>
                </a:lnTo>
                <a:lnTo>
                  <a:pt x="0" y="12558"/>
                </a:lnTo>
                <a:lnTo>
                  <a:pt x="43" y="6036"/>
                </a:lnTo>
                <a:close/>
              </a:path>
            </a:pathLst>
          </a:custGeom>
          <a:solidFill>
            <a:srgbClr val="FDFB65">
              <a:alpha val="20392"/>
            </a:srgbClr>
          </a:solid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"/>
              <a:buNone/>
            </a:pPr>
            <a:r>
              <a:t/>
            </a:r>
            <a:endParaRPr b="1" i="0" sz="30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5" name="Google Shape;195;p20"/>
          <p:cNvSpPr/>
          <p:nvPr/>
        </p:nvSpPr>
        <p:spPr>
          <a:xfrm>
            <a:off x="14419547" y="8356153"/>
            <a:ext cx="707179" cy="2342140"/>
          </a:xfrm>
          <a:custGeom>
            <a:rect b="b" l="l" r="r" t="t"/>
            <a:pathLst>
              <a:path extrusionOk="0" h="21600" w="21600">
                <a:moveTo>
                  <a:pt x="0" y="1854"/>
                </a:moveTo>
                <a:lnTo>
                  <a:pt x="21600" y="0"/>
                </a:lnTo>
                <a:lnTo>
                  <a:pt x="20021" y="21600"/>
                </a:lnTo>
                <a:lnTo>
                  <a:pt x="216" y="13136"/>
                </a:lnTo>
                <a:lnTo>
                  <a:pt x="0" y="1854"/>
                </a:lnTo>
                <a:close/>
              </a:path>
            </a:pathLst>
          </a:custGeom>
          <a:solidFill>
            <a:srgbClr val="F3B802">
              <a:alpha val="40392"/>
            </a:srgbClr>
          </a:solid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6" name="Google Shape;196;p20"/>
          <p:cNvSpPr/>
          <p:nvPr/>
        </p:nvSpPr>
        <p:spPr>
          <a:xfrm>
            <a:off x="10099006" y="11552093"/>
            <a:ext cx="540356" cy="540356"/>
          </a:xfrm>
          <a:prstGeom prst="ellipse">
            <a:avLst/>
          </a:prstGeom>
          <a:solidFill>
            <a:srgbClr val="92929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Verdana"/>
              <a:buNone/>
            </a:pPr>
            <a:r>
              <a:rPr b="1" i="0" lang="en-US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3</a:t>
            </a:r>
            <a:endParaRPr/>
          </a:p>
        </p:txBody>
      </p:sp>
      <p:sp>
        <p:nvSpPr>
          <p:cNvPr id="197" name="Google Shape;197;p20"/>
          <p:cNvSpPr/>
          <p:nvPr/>
        </p:nvSpPr>
        <p:spPr>
          <a:xfrm>
            <a:off x="13475016" y="7826604"/>
            <a:ext cx="540356" cy="540356"/>
          </a:xfrm>
          <a:prstGeom prst="ellipse">
            <a:avLst/>
          </a:prstGeom>
          <a:solidFill>
            <a:srgbClr val="92929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Verdana"/>
              <a:buNone/>
            </a:pPr>
            <a:r>
              <a:rPr b="1" i="0" lang="en-US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1</a:t>
            </a:r>
            <a:endParaRPr/>
          </a:p>
        </p:txBody>
      </p:sp>
      <p:sp>
        <p:nvSpPr>
          <p:cNvPr id="198" name="Google Shape;198;p20"/>
          <p:cNvSpPr/>
          <p:nvPr/>
        </p:nvSpPr>
        <p:spPr>
          <a:xfrm>
            <a:off x="14387045" y="12183154"/>
            <a:ext cx="540356" cy="540356"/>
          </a:xfrm>
          <a:prstGeom prst="ellipse">
            <a:avLst/>
          </a:prstGeom>
          <a:solidFill>
            <a:srgbClr val="92929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Verdana"/>
              <a:buNone/>
            </a:pPr>
            <a:r>
              <a:rPr b="1" i="0" lang="en-US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endParaRPr/>
          </a:p>
        </p:txBody>
      </p:sp>
      <p:pic>
        <p:nvPicPr>
          <p:cNvPr descr="vegetacni-strecha.jpg" id="199" name="Google Shape;199;p20"/>
          <p:cNvPicPr preferRelativeResize="0"/>
          <p:nvPr/>
        </p:nvPicPr>
        <p:blipFill rotWithShape="1">
          <a:blip r:embed="rId4">
            <a:alphaModFix/>
          </a:blip>
          <a:srcRect b="2501" l="0" r="0" t="12252"/>
          <a:stretch/>
        </p:blipFill>
        <p:spPr>
          <a:xfrm>
            <a:off x="18087351" y="2059703"/>
            <a:ext cx="5484301" cy="310892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aingarden.jpeg" id="200" name="Google Shape;200;p20"/>
          <p:cNvPicPr preferRelativeResize="0"/>
          <p:nvPr/>
        </p:nvPicPr>
        <p:blipFill rotWithShape="1">
          <a:blip r:embed="rId5">
            <a:alphaModFix/>
          </a:blip>
          <a:srcRect b="6651" l="3647" r="3647" t="23718"/>
          <a:stretch/>
        </p:blipFill>
        <p:spPr>
          <a:xfrm>
            <a:off x="18064706" y="9527223"/>
            <a:ext cx="5529592" cy="310892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zamkova_dlazba_zasakovani.jpg" id="201" name="Google Shape;201;p2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8065649" y="5793558"/>
            <a:ext cx="5527776" cy="3108929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20"/>
          <p:cNvSpPr/>
          <p:nvPr/>
        </p:nvSpPr>
        <p:spPr>
          <a:xfrm>
            <a:off x="20559358" y="1721347"/>
            <a:ext cx="540356" cy="540356"/>
          </a:xfrm>
          <a:prstGeom prst="ellipse">
            <a:avLst/>
          </a:prstGeom>
          <a:solidFill>
            <a:srgbClr val="92929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Verdana"/>
              <a:buNone/>
            </a:pPr>
            <a:r>
              <a:rPr b="1" i="0" lang="en-US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1</a:t>
            </a:r>
            <a:endParaRPr/>
          </a:p>
        </p:txBody>
      </p:sp>
      <p:sp>
        <p:nvSpPr>
          <p:cNvPr id="203" name="Google Shape;203;p20"/>
          <p:cNvSpPr/>
          <p:nvPr/>
        </p:nvSpPr>
        <p:spPr>
          <a:xfrm>
            <a:off x="20559358" y="5414388"/>
            <a:ext cx="540356" cy="540355"/>
          </a:xfrm>
          <a:prstGeom prst="ellipse">
            <a:avLst/>
          </a:prstGeom>
          <a:solidFill>
            <a:srgbClr val="92929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Verdana"/>
              <a:buNone/>
            </a:pPr>
            <a:r>
              <a:rPr b="1" i="0" lang="en-US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endParaRPr/>
          </a:p>
        </p:txBody>
      </p:sp>
      <p:sp>
        <p:nvSpPr>
          <p:cNvPr id="204" name="Google Shape;204;p20"/>
          <p:cNvSpPr/>
          <p:nvPr/>
        </p:nvSpPr>
        <p:spPr>
          <a:xfrm>
            <a:off x="20559358" y="9107428"/>
            <a:ext cx="540356" cy="540356"/>
          </a:xfrm>
          <a:prstGeom prst="ellipse">
            <a:avLst/>
          </a:prstGeom>
          <a:solidFill>
            <a:srgbClr val="92929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Verdana"/>
              <a:buNone/>
            </a:pPr>
            <a:r>
              <a:rPr b="1" i="0" lang="en-US" sz="2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3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1"/>
          <p:cNvSpPr txBox="1"/>
          <p:nvPr/>
        </p:nvSpPr>
        <p:spPr>
          <a:xfrm>
            <a:off x="8314435" y="4135485"/>
            <a:ext cx="7755129" cy="89524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Helvetica Neue"/>
              <a:buNone/>
            </a:pPr>
            <a:r>
              <a:rPr b="1" i="0" lang="en-US" sz="5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Kdo nám může pomoci?</a:t>
            </a:r>
            <a:endParaRPr/>
          </a:p>
        </p:txBody>
      </p:sp>
      <p:sp>
        <p:nvSpPr>
          <p:cNvPr id="210" name="Google Shape;210;p21"/>
          <p:cNvSpPr/>
          <p:nvPr/>
        </p:nvSpPr>
        <p:spPr>
          <a:xfrm>
            <a:off x="2425843" y="6957600"/>
            <a:ext cx="6434652" cy="3167087"/>
          </a:xfrm>
          <a:prstGeom prst="rect">
            <a:avLst/>
          </a:prstGeom>
          <a:solidFill>
            <a:srgbClr val="FA910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Helvetica Neue"/>
              <a:buNone/>
            </a:pPr>
            <a:r>
              <a:rPr b="0" i="0" lang="en-US" sz="5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Skautský institut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Helvetica Neue"/>
              <a:buNone/>
            </a:pPr>
            <a:r>
              <a:t/>
            </a:r>
            <a:endParaRPr b="0" i="0" sz="50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Dalibor Naar - Nemo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"/>
              <a:buNone/>
            </a:pPr>
            <a:r>
              <a:rPr b="0" i="0" lang="en-US" sz="2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dalibor.naar@skautskyinstitut.cz</a:t>
            </a:r>
            <a:endParaRPr/>
          </a:p>
        </p:txBody>
      </p:sp>
      <p:sp>
        <p:nvSpPr>
          <p:cNvPr id="211" name="Google Shape;211;p21"/>
          <p:cNvSpPr/>
          <p:nvPr/>
        </p:nvSpPr>
        <p:spPr>
          <a:xfrm>
            <a:off x="15523505" y="6957600"/>
            <a:ext cx="6434652" cy="3167087"/>
          </a:xfrm>
          <a:prstGeom prst="rect">
            <a:avLst/>
          </a:prstGeom>
          <a:solidFill>
            <a:srgbClr val="1DAD0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Helvetica Neue"/>
              <a:buNone/>
            </a:pPr>
            <a:r>
              <a:rPr b="0" i="0" lang="en-US" sz="5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SEV Kaprálův mlýn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Helvetica Neue"/>
              <a:buNone/>
            </a:pPr>
            <a:r>
              <a:t/>
            </a:r>
            <a:endParaRPr b="0" i="0" sz="50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Tomáš Kozel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"/>
              <a:buNone/>
            </a:pPr>
            <a:r>
              <a:rPr b="0" i="0" lang="en-US" sz="2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tomas.kozel@kapraluvmlyn.cz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